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9"/>
  </p:notesMasterIdLst>
  <p:handoutMasterIdLst>
    <p:handoutMasterId r:id="rId30"/>
  </p:handoutMasterIdLst>
  <p:sldIdLst>
    <p:sldId id="333" r:id="rId2"/>
    <p:sldId id="334" r:id="rId3"/>
    <p:sldId id="363" r:id="rId4"/>
    <p:sldId id="367" r:id="rId5"/>
    <p:sldId id="375" r:id="rId6"/>
    <p:sldId id="376" r:id="rId7"/>
    <p:sldId id="335" r:id="rId8"/>
    <p:sldId id="364" r:id="rId9"/>
    <p:sldId id="336" r:id="rId10"/>
    <p:sldId id="377" r:id="rId11"/>
    <p:sldId id="368" r:id="rId12"/>
    <p:sldId id="371" r:id="rId13"/>
    <p:sldId id="381" r:id="rId14"/>
    <p:sldId id="370" r:id="rId15"/>
    <p:sldId id="387" r:id="rId16"/>
    <p:sldId id="382" r:id="rId17"/>
    <p:sldId id="369" r:id="rId18"/>
    <p:sldId id="378" r:id="rId19"/>
    <p:sldId id="379" r:id="rId20"/>
    <p:sldId id="384" r:id="rId21"/>
    <p:sldId id="389" r:id="rId22"/>
    <p:sldId id="386" r:id="rId23"/>
    <p:sldId id="388" r:id="rId24"/>
    <p:sldId id="359" r:id="rId25"/>
    <p:sldId id="310" r:id="rId26"/>
    <p:sldId id="265" r:id="rId27"/>
    <p:sldId id="385" r:id="rId28"/>
  </p:sldIdLst>
  <p:sldSz cx="9144000" cy="6858000" type="screen4x3"/>
  <p:notesSz cx="6669088" cy="9928225"/>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34" autoAdjust="0"/>
    <p:restoredTop sz="95432" autoAdjust="0"/>
  </p:normalViewPr>
  <p:slideViewPr>
    <p:cSldViewPr snapToObjects="1" showGuides="1">
      <p:cViewPr varScale="1">
        <p:scale>
          <a:sx n="128" d="100"/>
          <a:sy n="128" d="100"/>
        </p:scale>
        <p:origin x="-528" y="-96"/>
      </p:cViewPr>
      <p:guideLst>
        <p:guide orient="horz" pos="4117"/>
        <p:guide orient="horz" pos="206"/>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Objects="1" showGuides="1">
      <p:cViewPr>
        <p:scale>
          <a:sx n="75" d="100"/>
          <a:sy n="75" d="100"/>
        </p:scale>
        <p:origin x="-2088" y="-180"/>
      </p:cViewPr>
      <p:guideLst>
        <p:guide orient="horz" pos="3127"/>
        <p:guide pos="210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4FA699-8DBA-44AD-B51E-BDF461E14D01}" type="doc">
      <dgm:prSet loTypeId="urn:microsoft.com/office/officeart/2005/8/layout/funnel1" loCatId="relationship" qsTypeId="urn:microsoft.com/office/officeart/2005/8/quickstyle/simple1" qsCatId="simple" csTypeId="urn:microsoft.com/office/officeart/2005/8/colors/accent1_2" csCatId="accent1" phldr="0"/>
      <dgm:spPr/>
      <dgm:t>
        <a:bodyPr/>
        <a:lstStyle/>
        <a:p>
          <a:endParaRPr lang="de-DE"/>
        </a:p>
      </dgm:t>
    </dgm:pt>
    <dgm:pt modelId="{AFC67CFA-1334-4BD9-8DB8-4A38D95776F2}">
      <dgm:prSet phldrT="[Text]" phldr="1"/>
      <dgm:spPr/>
      <dgm:t>
        <a:bodyPr/>
        <a:lstStyle/>
        <a:p>
          <a:endParaRPr lang="de-DE" dirty="0"/>
        </a:p>
      </dgm:t>
    </dgm:pt>
    <dgm:pt modelId="{BC2226D2-5583-4174-AE2A-1BBDAB29C223}" type="sibTrans" cxnId="{362B53DF-C17A-457A-AB80-C209C476F425}">
      <dgm:prSet/>
      <dgm:spPr/>
      <dgm:t>
        <a:bodyPr/>
        <a:lstStyle/>
        <a:p>
          <a:endParaRPr lang="de-DE"/>
        </a:p>
      </dgm:t>
    </dgm:pt>
    <dgm:pt modelId="{15624BB3-8FE1-4EF5-97D1-6F5DAA8ECB10}" type="parTrans" cxnId="{362B53DF-C17A-457A-AB80-C209C476F425}">
      <dgm:prSet/>
      <dgm:spPr/>
      <dgm:t>
        <a:bodyPr/>
        <a:lstStyle/>
        <a:p>
          <a:endParaRPr lang="de-DE"/>
        </a:p>
      </dgm:t>
    </dgm:pt>
    <dgm:pt modelId="{7F71CA8F-7A73-429B-9782-DA5057442E12}" type="pres">
      <dgm:prSet presAssocID="{9F4FA699-8DBA-44AD-B51E-BDF461E14D01}" presName="Name0" presStyleCnt="0">
        <dgm:presLayoutVars>
          <dgm:chMax val="4"/>
          <dgm:resizeHandles val="exact"/>
        </dgm:presLayoutVars>
      </dgm:prSet>
      <dgm:spPr/>
      <dgm:t>
        <a:bodyPr/>
        <a:lstStyle/>
        <a:p>
          <a:endParaRPr lang="de-DE"/>
        </a:p>
      </dgm:t>
    </dgm:pt>
    <dgm:pt modelId="{EBC8CA06-9F76-4377-A4D8-DD94EC109E9E}" type="pres">
      <dgm:prSet presAssocID="{9F4FA699-8DBA-44AD-B51E-BDF461E14D01}" presName="ellipse" presStyleLbl="trBgShp" presStyleIdx="0" presStyleCnt="1"/>
      <dgm:spPr>
        <a:solidFill>
          <a:schemeClr val="bg1">
            <a:lumMod val="85000"/>
            <a:alpha val="40000"/>
          </a:schemeClr>
        </a:solidFill>
      </dgm:spPr>
      <dgm:t>
        <a:bodyPr/>
        <a:lstStyle/>
        <a:p>
          <a:endParaRPr lang="de-DE"/>
        </a:p>
      </dgm:t>
    </dgm:pt>
    <dgm:pt modelId="{F563FC03-7F07-42D1-BB65-F8D646FF5A8B}" type="pres">
      <dgm:prSet presAssocID="{9F4FA699-8DBA-44AD-B51E-BDF461E14D01}" presName="arrow1" presStyleLbl="fgShp" presStyleIdx="0" presStyleCnt="1"/>
      <dgm:spPr>
        <a:solidFill>
          <a:schemeClr val="bg1">
            <a:lumMod val="85000"/>
          </a:schemeClr>
        </a:solidFill>
      </dgm:spPr>
      <dgm:t>
        <a:bodyPr/>
        <a:lstStyle/>
        <a:p>
          <a:endParaRPr lang="de-DE"/>
        </a:p>
      </dgm:t>
    </dgm:pt>
    <dgm:pt modelId="{9E5DFD13-B9F5-4E2F-B8DD-30705503FA83}" type="pres">
      <dgm:prSet presAssocID="{9F4FA699-8DBA-44AD-B51E-BDF461E14D01}" presName="rectangle" presStyleLbl="revTx" presStyleIdx="0" presStyleCnt="1" custLinFactY="-100000" custLinFactNeighborY="-136246">
        <dgm:presLayoutVars>
          <dgm:bulletEnabled val="1"/>
        </dgm:presLayoutVars>
      </dgm:prSet>
      <dgm:spPr/>
      <dgm:t>
        <a:bodyPr/>
        <a:lstStyle/>
        <a:p>
          <a:endParaRPr lang="de-DE"/>
        </a:p>
      </dgm:t>
    </dgm:pt>
    <dgm:pt modelId="{ECAA80D8-523D-4EFE-A8D9-3AE01D917F46}" type="pres">
      <dgm:prSet presAssocID="{9F4FA699-8DBA-44AD-B51E-BDF461E14D01}" presName="funnel" presStyleLbl="trAlignAcc1" presStyleIdx="0" presStyleCnt="1"/>
      <dgm:spPr>
        <a:ln>
          <a:solidFill>
            <a:schemeClr val="tx1"/>
          </a:solidFill>
        </a:ln>
      </dgm:spPr>
      <dgm:t>
        <a:bodyPr/>
        <a:lstStyle/>
        <a:p>
          <a:endParaRPr lang="de-DE"/>
        </a:p>
      </dgm:t>
    </dgm:pt>
  </dgm:ptLst>
  <dgm:cxnLst>
    <dgm:cxn modelId="{C38B0F14-F290-48F2-A318-307B5666338A}" type="presOf" srcId="{9F4FA699-8DBA-44AD-B51E-BDF461E14D01}" destId="{7F71CA8F-7A73-429B-9782-DA5057442E12}" srcOrd="0" destOrd="0" presId="urn:microsoft.com/office/officeart/2005/8/layout/funnel1"/>
    <dgm:cxn modelId="{522FA9AB-F266-4003-A502-37EBB6C60CBD}" type="presOf" srcId="{AFC67CFA-1334-4BD9-8DB8-4A38D95776F2}" destId="{9E5DFD13-B9F5-4E2F-B8DD-30705503FA83}" srcOrd="0" destOrd="0" presId="urn:microsoft.com/office/officeart/2005/8/layout/funnel1"/>
    <dgm:cxn modelId="{362B53DF-C17A-457A-AB80-C209C476F425}" srcId="{9F4FA699-8DBA-44AD-B51E-BDF461E14D01}" destId="{AFC67CFA-1334-4BD9-8DB8-4A38D95776F2}" srcOrd="0" destOrd="0" parTransId="{15624BB3-8FE1-4EF5-97D1-6F5DAA8ECB10}" sibTransId="{BC2226D2-5583-4174-AE2A-1BBDAB29C223}"/>
    <dgm:cxn modelId="{6974EC8C-309A-457E-AC80-59A0BD74CF39}" type="presParOf" srcId="{7F71CA8F-7A73-429B-9782-DA5057442E12}" destId="{EBC8CA06-9F76-4377-A4D8-DD94EC109E9E}" srcOrd="0" destOrd="0" presId="urn:microsoft.com/office/officeart/2005/8/layout/funnel1"/>
    <dgm:cxn modelId="{7577E1F4-6753-479D-B2E7-3F65B660135E}" type="presParOf" srcId="{7F71CA8F-7A73-429B-9782-DA5057442E12}" destId="{F563FC03-7F07-42D1-BB65-F8D646FF5A8B}" srcOrd="1" destOrd="0" presId="urn:microsoft.com/office/officeart/2005/8/layout/funnel1"/>
    <dgm:cxn modelId="{CFE68ABC-9669-498E-8C1C-B2DDA240F893}" type="presParOf" srcId="{7F71CA8F-7A73-429B-9782-DA5057442E12}" destId="{9E5DFD13-B9F5-4E2F-B8DD-30705503FA83}" srcOrd="2" destOrd="0" presId="urn:microsoft.com/office/officeart/2005/8/layout/funnel1"/>
    <dgm:cxn modelId="{7897C78B-C869-4239-9583-12F7ACA9D254}" type="presParOf" srcId="{7F71CA8F-7A73-429B-9782-DA5057442E12}" destId="{ECAA80D8-523D-4EFE-A8D9-3AE01D917F46}" srcOrd="3"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BC8CA06-9F76-4377-A4D8-DD94EC109E9E}">
      <dsp:nvSpPr>
        <dsp:cNvPr id="0" name=""/>
        <dsp:cNvSpPr/>
      </dsp:nvSpPr>
      <dsp:spPr>
        <a:xfrm>
          <a:off x="2581005" y="114538"/>
          <a:ext cx="2273141" cy="789432"/>
        </a:xfrm>
        <a:prstGeom prst="ellipse">
          <a:avLst/>
        </a:prstGeom>
        <a:solidFill>
          <a:schemeClr val="bg1">
            <a:lumMod val="85000"/>
            <a:alpha val="40000"/>
          </a:schemeClr>
        </a:solidFill>
        <a:ln>
          <a:noFill/>
        </a:ln>
        <a:effectLst/>
      </dsp:spPr>
      <dsp:style>
        <a:lnRef idx="0">
          <a:scrgbClr r="0" g="0" b="0"/>
        </a:lnRef>
        <a:fillRef idx="1">
          <a:scrgbClr r="0" g="0" b="0"/>
        </a:fillRef>
        <a:effectRef idx="0">
          <a:scrgbClr r="0" g="0" b="0"/>
        </a:effectRef>
        <a:fontRef idx="minor"/>
      </dsp:style>
    </dsp:sp>
    <dsp:sp modelId="{F563FC03-7F07-42D1-BB65-F8D646FF5A8B}">
      <dsp:nvSpPr>
        <dsp:cNvPr id="0" name=""/>
        <dsp:cNvSpPr/>
      </dsp:nvSpPr>
      <dsp:spPr>
        <a:xfrm>
          <a:off x="3500834" y="2047589"/>
          <a:ext cx="440531" cy="281940"/>
        </a:xfrm>
        <a:prstGeom prst="downArrow">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5DFD13-B9F5-4E2F-B8DD-30705503FA83}">
      <dsp:nvSpPr>
        <dsp:cNvPr id="0" name=""/>
        <dsp:cNvSpPr/>
      </dsp:nvSpPr>
      <dsp:spPr>
        <a:xfrm>
          <a:off x="2663825" y="1024256"/>
          <a:ext cx="2114550" cy="528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endParaRPr lang="de-DE" sz="1900" kern="1200" dirty="0"/>
        </a:p>
      </dsp:txBody>
      <dsp:txXfrm>
        <a:off x="2663825" y="1024256"/>
        <a:ext cx="2114550" cy="528637"/>
      </dsp:txXfrm>
    </dsp:sp>
    <dsp:sp modelId="{ECAA80D8-523D-4EFE-A8D9-3AE01D917F46}">
      <dsp:nvSpPr>
        <dsp:cNvPr id="0" name=""/>
        <dsp:cNvSpPr/>
      </dsp:nvSpPr>
      <dsp:spPr>
        <a:xfrm>
          <a:off x="2487612" y="17621"/>
          <a:ext cx="2466975" cy="1973580"/>
        </a:xfrm>
        <a:prstGeom prst="funnel">
          <a:avLst/>
        </a:prstGeom>
        <a:solidFill>
          <a:schemeClr val="lt1">
            <a:alpha val="40000"/>
            <a:hueOff val="0"/>
            <a:satOff val="0"/>
            <a:lumOff val="0"/>
            <a:alphaOff val="0"/>
          </a:schemeClr>
        </a:solidFill>
        <a:ln w="10000" cap="flat" cmpd="sng" algn="ctr">
          <a:solidFill>
            <a:schemeClr val="tx1"/>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889575" y="9430091"/>
            <a:ext cx="2889938" cy="496411"/>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xmlns="" val="316859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25450" y="423863"/>
            <a:ext cx="5818188" cy="436403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29924" y="5109726"/>
            <a:ext cx="5209240" cy="4277111"/>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876044" y="9680022"/>
            <a:ext cx="917001" cy="222970"/>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xmlns="" val="540853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structureddynamics.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mkbergman.com/859/seven-pillars-of-the-open-semantic-enterpris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structureddynamic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mkbergman.com/859/seven-pillars-of-the-open-semantic-enterprise/"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de-DE" dirty="0" err="1" smtClean="0"/>
              <a:t>Lower</a:t>
            </a:r>
            <a:r>
              <a:rPr lang="de-DE" dirty="0" smtClean="0"/>
              <a:t> </a:t>
            </a:r>
            <a:r>
              <a:rPr lang="de-DE" dirty="0" err="1" smtClean="0"/>
              <a:t>left</a:t>
            </a:r>
            <a:r>
              <a:rPr lang="de-DE" dirty="0" smtClean="0"/>
              <a:t>: </a:t>
            </a:r>
            <a:r>
              <a:rPr lang="en-US" sz="1200" dirty="0" smtClean="0"/>
              <a:t>Improved understanding between human and machine by disambiguation of user input</a:t>
            </a:r>
          </a:p>
          <a:p>
            <a:pPr>
              <a:buFont typeface="Arial" pitchFamily="34" charset="0"/>
              <a:buChar char="•"/>
            </a:pPr>
            <a:r>
              <a:rPr lang="de-DE" dirty="0" err="1" smtClean="0"/>
              <a:t>user</a:t>
            </a:r>
            <a:r>
              <a:rPr lang="de-DE" dirty="0" smtClean="0"/>
              <a:t>:</a:t>
            </a:r>
            <a:r>
              <a:rPr lang="de-DE" baseline="0" dirty="0" smtClean="0"/>
              <a:t> </a:t>
            </a:r>
            <a:r>
              <a:rPr lang="de-DE" baseline="0" dirty="0" err="1" smtClean="0"/>
              <a:t>faster</a:t>
            </a:r>
            <a:r>
              <a:rPr lang="de-DE" baseline="0" dirty="0" smtClean="0"/>
              <a:t> </a:t>
            </a:r>
            <a:r>
              <a:rPr lang="de-DE" baseline="0" dirty="0" err="1" smtClean="0"/>
              <a:t>input</a:t>
            </a:r>
            <a:r>
              <a:rPr lang="de-DE" baseline="0" dirty="0" smtClean="0"/>
              <a:t>, </a:t>
            </a:r>
            <a:r>
              <a:rPr lang="de-DE" baseline="0" dirty="0" err="1" smtClean="0"/>
              <a:t>more</a:t>
            </a:r>
            <a:r>
              <a:rPr lang="de-DE" baseline="0" dirty="0" smtClean="0"/>
              <a:t> </a:t>
            </a:r>
            <a:r>
              <a:rPr lang="de-DE" baseline="0" dirty="0" err="1" smtClean="0"/>
              <a:t>precise</a:t>
            </a:r>
            <a:r>
              <a:rPr lang="de-DE" baseline="0" dirty="0" smtClean="0"/>
              <a:t> </a:t>
            </a:r>
            <a:r>
              <a:rPr lang="de-DE" baseline="0" dirty="0" err="1" smtClean="0"/>
              <a:t>input</a:t>
            </a:r>
            <a:r>
              <a:rPr lang="de-DE" baseline="0" dirty="0" smtClean="0"/>
              <a:t>, </a:t>
            </a:r>
            <a:r>
              <a:rPr lang="de-DE" baseline="0" dirty="0" err="1" smtClean="0"/>
              <a:t>disambiuate</a:t>
            </a:r>
            <a:r>
              <a:rPr lang="de-DE" baseline="0" dirty="0" smtClean="0"/>
              <a:t> </a:t>
            </a:r>
            <a:r>
              <a:rPr lang="de-DE" baseline="0" dirty="0" err="1" smtClean="0"/>
              <a:t>homonyms</a:t>
            </a:r>
            <a:r>
              <a:rPr lang="de-DE" baseline="0" dirty="0" smtClean="0"/>
              <a:t>, find also via </a:t>
            </a:r>
            <a:r>
              <a:rPr lang="de-DE" baseline="0" dirty="0" err="1" smtClean="0"/>
              <a:t>synonyms</a:t>
            </a:r>
            <a:endParaRPr lang="de-DE" baseline="0" dirty="0" smtClean="0"/>
          </a:p>
          <a:p>
            <a:pPr>
              <a:buFont typeface="Arial" pitchFamily="34" charset="0"/>
              <a:buChar char="•"/>
            </a:pPr>
            <a:r>
              <a:rPr lang="de-DE" baseline="0" dirty="0" smtClean="0"/>
              <a:t> </a:t>
            </a:r>
            <a:r>
              <a:rPr lang="de-DE" baseline="0" dirty="0" err="1" smtClean="0"/>
              <a:t>how</a:t>
            </a:r>
            <a:r>
              <a:rPr lang="de-DE" baseline="0" dirty="0" smtClean="0"/>
              <a:t> </a:t>
            </a:r>
            <a:r>
              <a:rPr lang="de-DE" baseline="0" dirty="0" err="1" smtClean="0"/>
              <a:t>much</a:t>
            </a:r>
            <a:r>
              <a:rPr lang="de-DE" baseline="0" dirty="0" smtClean="0"/>
              <a:t> </a:t>
            </a:r>
            <a:r>
              <a:rPr lang="de-DE" baseline="0" dirty="0" err="1" smtClean="0"/>
              <a:t>is</a:t>
            </a:r>
            <a:r>
              <a:rPr lang="de-DE" baseline="0" dirty="0" smtClean="0"/>
              <a:t> </a:t>
            </a:r>
            <a:r>
              <a:rPr lang="de-DE" baseline="0" dirty="0" err="1" smtClean="0"/>
              <a:t>this</a:t>
            </a:r>
            <a:r>
              <a:rPr lang="de-DE" baseline="0" dirty="0" smtClean="0"/>
              <a:t> </a:t>
            </a:r>
            <a:r>
              <a:rPr lang="de-DE" baseline="0" dirty="0" err="1" smtClean="0"/>
              <a:t>worth</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(e.g. in </a:t>
            </a:r>
            <a:r>
              <a:rPr lang="de-DE" baseline="0" dirty="0" err="1" smtClean="0"/>
              <a:t>domains</a:t>
            </a:r>
            <a:r>
              <a:rPr lang="de-DE" baseline="0" dirty="0" smtClean="0"/>
              <a:t> </a:t>
            </a:r>
            <a:r>
              <a:rPr lang="de-DE" baseline="0" dirty="0" err="1" smtClean="0"/>
              <a:t>where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 </a:t>
            </a:r>
            <a:r>
              <a:rPr lang="de-DE" baseline="0" dirty="0" err="1" smtClean="0"/>
              <a:t>lot</a:t>
            </a:r>
            <a:r>
              <a:rPr lang="de-DE" baseline="0" dirty="0" smtClean="0"/>
              <a:t> of </a:t>
            </a:r>
            <a:r>
              <a:rPr lang="de-DE" baseline="0" dirty="0" err="1" smtClean="0"/>
              <a:t>acronyms</a:t>
            </a:r>
            <a:r>
              <a:rPr lang="de-DE" baseline="0" dirty="0" smtClean="0"/>
              <a:t>)</a:t>
            </a:r>
            <a:endParaRPr lang="de-DE" dirty="0" smtClean="0"/>
          </a:p>
          <a:p>
            <a:pPr>
              <a:buFont typeface="Arial" pitchFamily="34" charset="0"/>
              <a:buNone/>
            </a:pPr>
            <a:endParaRPr lang="de-DE" dirty="0" smtClean="0"/>
          </a:p>
          <a:p>
            <a:pPr>
              <a:buFont typeface="Arial" pitchFamily="34" charset="0"/>
              <a:buNone/>
            </a:pPr>
            <a:r>
              <a:rPr lang="de-DE" dirty="0" err="1" smtClean="0"/>
              <a:t>Lower</a:t>
            </a:r>
            <a:r>
              <a:rPr lang="de-DE" baseline="0" dirty="0" smtClean="0"/>
              <a:t> </a:t>
            </a:r>
            <a:r>
              <a:rPr lang="de-DE" baseline="0" dirty="0" err="1" smtClean="0"/>
              <a:t>right</a:t>
            </a:r>
            <a:r>
              <a:rPr lang="de-DE" baseline="0" dirty="0" smtClean="0"/>
              <a:t>: </a:t>
            </a:r>
            <a:r>
              <a:rPr lang="en-US" sz="1200" dirty="0" smtClean="0"/>
              <a:t>Search mechanisms that leverage relationships between the objects of interest</a:t>
            </a:r>
          </a:p>
          <a:p>
            <a:pPr>
              <a:buFont typeface="Arial" pitchFamily="34" charset="0"/>
              <a:buChar char="•"/>
            </a:pPr>
            <a:r>
              <a:rPr lang="de-DE" dirty="0" smtClean="0"/>
              <a:t> intuitive, </a:t>
            </a:r>
            <a:r>
              <a:rPr lang="de-DE" dirty="0" err="1" smtClean="0"/>
              <a:t>what</a:t>
            </a:r>
            <a:r>
              <a:rPr lang="de-DE" dirty="0" smtClean="0"/>
              <a:t> </a:t>
            </a:r>
            <a:r>
              <a:rPr lang="de-DE" dirty="0" err="1" smtClean="0"/>
              <a:t>the</a:t>
            </a:r>
            <a:r>
              <a:rPr lang="de-DE" dirty="0" smtClean="0"/>
              <a:t> </a:t>
            </a:r>
            <a:r>
              <a:rPr lang="de-DE" dirty="0" err="1" smtClean="0"/>
              <a:t>users</a:t>
            </a:r>
            <a:r>
              <a:rPr lang="de-DE" dirty="0" smtClean="0"/>
              <a:t> </a:t>
            </a:r>
            <a:r>
              <a:rPr lang="de-DE" dirty="0" err="1" smtClean="0"/>
              <a:t>means</a:t>
            </a:r>
            <a:endParaRPr lang="de-DE" dirty="0" smtClean="0"/>
          </a:p>
          <a:p>
            <a:pPr>
              <a:buFont typeface="Arial" pitchFamily="34" charset="0"/>
              <a:buChar char="•"/>
            </a:pPr>
            <a:r>
              <a:rPr lang="de-DE" dirty="0" smtClean="0"/>
              <a:t> </a:t>
            </a:r>
            <a:r>
              <a:rPr lang="de-DE" dirty="0" err="1" smtClean="0"/>
              <a:t>could</a:t>
            </a:r>
            <a:r>
              <a:rPr lang="de-DE" dirty="0" smtClean="0"/>
              <a:t> </a:t>
            </a:r>
            <a:r>
              <a:rPr lang="de-DE" dirty="0" err="1" smtClean="0"/>
              <a:t>be</a:t>
            </a:r>
            <a:r>
              <a:rPr lang="de-DE" dirty="0" smtClean="0"/>
              <a:t> </a:t>
            </a:r>
            <a:r>
              <a:rPr lang="de-DE" dirty="0" err="1" smtClean="0"/>
              <a:t>done</a:t>
            </a:r>
            <a:r>
              <a:rPr lang="de-DE" dirty="0" smtClean="0"/>
              <a:t> </a:t>
            </a:r>
            <a:r>
              <a:rPr lang="de-DE" dirty="0" err="1" smtClean="0"/>
              <a:t>over</a:t>
            </a:r>
            <a:r>
              <a:rPr lang="de-DE" dirty="0" smtClean="0"/>
              <a:t> relational </a:t>
            </a:r>
            <a:r>
              <a:rPr lang="de-DE" dirty="0" err="1" smtClean="0"/>
              <a:t>database</a:t>
            </a:r>
            <a:r>
              <a:rPr lang="de-DE" baseline="0" dirty="0" smtClean="0"/>
              <a:t> (</a:t>
            </a:r>
            <a:r>
              <a:rPr lang="de-DE" baseline="0" dirty="0" err="1" smtClean="0"/>
              <a:t>as</a:t>
            </a:r>
            <a:r>
              <a:rPr lang="de-DE" baseline="0" dirty="0" smtClean="0"/>
              <a:t> </a:t>
            </a:r>
            <a:r>
              <a:rPr lang="de-DE" baseline="0" dirty="0" err="1" smtClean="0"/>
              <a:t>with</a:t>
            </a:r>
            <a:r>
              <a:rPr lang="de-DE" baseline="0" dirty="0" smtClean="0"/>
              <a:t> Enterprise </a:t>
            </a:r>
            <a:r>
              <a:rPr lang="de-DE" baseline="0" dirty="0" err="1" smtClean="0"/>
              <a:t>Search</a:t>
            </a:r>
            <a:r>
              <a:rPr lang="de-DE" baseline="0" dirty="0" smtClean="0"/>
              <a:t>), but just </a:t>
            </a:r>
            <a:r>
              <a:rPr lang="de-DE" baseline="0" dirty="0" err="1" smtClean="0"/>
              <a:t>for</a:t>
            </a:r>
            <a:r>
              <a:rPr lang="de-DE" baseline="0" dirty="0" smtClean="0"/>
              <a:t> </a:t>
            </a:r>
            <a:r>
              <a:rPr lang="de-DE" baseline="0" dirty="0" err="1" smtClean="0"/>
              <a:t>specific</a:t>
            </a:r>
            <a:r>
              <a:rPr lang="de-DE" baseline="0" dirty="0" smtClean="0"/>
              <a:t> </a:t>
            </a:r>
            <a:r>
              <a:rPr lang="de-DE" baseline="0" dirty="0" err="1" smtClean="0"/>
              <a:t>cases</a:t>
            </a:r>
            <a:r>
              <a:rPr lang="de-DE" baseline="0" dirty="0" smtClean="0"/>
              <a:t> (not </a:t>
            </a:r>
            <a:r>
              <a:rPr lang="de-DE" baseline="0" dirty="0" err="1" smtClean="0"/>
              <a:t>generically</a:t>
            </a:r>
            <a:r>
              <a:rPr lang="de-DE" baseline="0" dirty="0" smtClean="0"/>
              <a:t> </a:t>
            </a:r>
            <a:r>
              <a:rPr lang="de-DE" baseline="0" dirty="0" err="1" smtClean="0"/>
              <a:t>for</a:t>
            </a:r>
            <a:r>
              <a:rPr lang="de-DE" baseline="0" dirty="0" smtClean="0"/>
              <a:t> all </a:t>
            </a:r>
            <a:r>
              <a:rPr lang="de-DE" baseline="0" dirty="0" err="1" smtClean="0"/>
              <a:t>relationships</a:t>
            </a:r>
            <a:r>
              <a:rPr lang="de-DE" baseline="0" dirty="0" smtClean="0"/>
              <a:t>)</a:t>
            </a:r>
            <a:endParaRPr lang="de-DE" dirty="0" smtClean="0"/>
          </a:p>
          <a:p>
            <a:pPr>
              <a:buFont typeface="Arial" pitchFamily="34" charset="0"/>
              <a:buNone/>
            </a:pPr>
            <a:endParaRPr lang="de-DE" baseline="0" dirty="0" smtClean="0"/>
          </a:p>
          <a:p>
            <a:pPr>
              <a:buFont typeface="Arial" pitchFamily="34" charset="0"/>
              <a:buNone/>
            </a:pPr>
            <a:endParaRPr lang="de-DE" baseline="0" dirty="0" smtClean="0"/>
          </a:p>
          <a:p>
            <a:pPr>
              <a:buFont typeface="Arial" pitchFamily="34" charset="0"/>
              <a:buNone/>
            </a:pPr>
            <a:endParaRPr lang="de-DE" dirty="0" smtClean="0"/>
          </a:p>
          <a:p>
            <a:pPr>
              <a:buFont typeface="Arial" pitchFamily="34" charset="0"/>
              <a:buNone/>
            </a:pPr>
            <a:r>
              <a:rPr lang="de-DE" dirty="0" err="1" smtClean="0"/>
              <a:t>Upper</a:t>
            </a:r>
            <a:r>
              <a:rPr lang="de-DE" dirty="0" smtClean="0"/>
              <a:t>: </a:t>
            </a:r>
            <a:r>
              <a:rPr lang="en-US" sz="1200" dirty="0" smtClean="0"/>
              <a:t>Documents search based on detected concepts</a:t>
            </a:r>
            <a:endParaRPr lang="de-DE" dirty="0" smtClean="0"/>
          </a:p>
          <a:p>
            <a:pPr>
              <a:buFont typeface="Arial" charset="0"/>
              <a:buChar char="•"/>
            </a:pPr>
            <a:r>
              <a:rPr lang="de-DE" dirty="0" err="1" smtClean="0"/>
              <a:t>Explain</a:t>
            </a:r>
            <a:r>
              <a:rPr lang="de-DE" baseline="0" dirty="0" smtClean="0"/>
              <a:t> </a:t>
            </a:r>
            <a:r>
              <a:rPr lang="de-DE" baseline="0" dirty="0" err="1" smtClean="0"/>
              <a:t>example</a:t>
            </a:r>
            <a:r>
              <a:rPr lang="de-DE" baseline="0" dirty="0" smtClean="0"/>
              <a:t> (AC 800M </a:t>
            </a:r>
            <a:r>
              <a:rPr lang="de-DE" baseline="0" dirty="0" err="1" smtClean="0"/>
              <a:t>is</a:t>
            </a:r>
            <a:r>
              <a:rPr lang="de-DE" baseline="0" dirty="0" smtClean="0"/>
              <a:t> a </a:t>
            </a:r>
            <a:r>
              <a:rPr lang="de-DE" baseline="0" dirty="0" err="1" smtClean="0"/>
              <a:t>special</a:t>
            </a:r>
            <a:r>
              <a:rPr lang="de-DE" baseline="0" dirty="0" smtClean="0"/>
              <a:t> Standard Drive)</a:t>
            </a:r>
          </a:p>
          <a:p>
            <a:pPr>
              <a:buFont typeface="Arial" charset="0"/>
              <a:buChar char="•"/>
            </a:pPr>
            <a:r>
              <a:rPr lang="de-DE" baseline="0" dirty="0" smtClean="0"/>
              <a:t> </a:t>
            </a:r>
            <a:r>
              <a:rPr lang="de-DE" baseline="0" dirty="0" err="1" smtClean="0"/>
              <a:t>could</a:t>
            </a:r>
            <a:r>
              <a:rPr lang="de-DE" baseline="0" dirty="0" smtClean="0"/>
              <a:t> also </a:t>
            </a:r>
            <a:r>
              <a:rPr lang="de-DE" baseline="0" dirty="0" err="1" smtClean="0"/>
              <a:t>be</a:t>
            </a:r>
            <a:r>
              <a:rPr lang="de-DE" baseline="0" dirty="0" smtClean="0"/>
              <a:t> </a:t>
            </a:r>
            <a:r>
              <a:rPr lang="de-DE" baseline="0" dirty="0" err="1" smtClean="0"/>
              <a:t>done</a:t>
            </a:r>
            <a:r>
              <a:rPr lang="de-DE" baseline="0" dirty="0" smtClean="0"/>
              <a:t> </a:t>
            </a:r>
            <a:r>
              <a:rPr lang="de-DE" baseline="0" dirty="0" err="1" smtClean="0"/>
              <a:t>with</a:t>
            </a:r>
            <a:r>
              <a:rPr lang="de-DE" baseline="0" dirty="0" smtClean="0"/>
              <a:t> </a:t>
            </a:r>
            <a:r>
              <a:rPr lang="de-DE" baseline="0" dirty="0" err="1" smtClean="0"/>
              <a:t>other</a:t>
            </a:r>
            <a:r>
              <a:rPr lang="de-DE" baseline="0" dirty="0" smtClean="0"/>
              <a:t> </a:t>
            </a:r>
            <a:r>
              <a:rPr lang="de-DE" baseline="0" dirty="0" err="1" smtClean="0"/>
              <a:t>structured</a:t>
            </a:r>
            <a:r>
              <a:rPr lang="de-DE" baseline="0" dirty="0" smtClean="0"/>
              <a:t> </a:t>
            </a:r>
            <a:r>
              <a:rPr lang="de-DE" baseline="0" dirty="0" err="1" smtClean="0"/>
              <a:t>background</a:t>
            </a:r>
            <a:r>
              <a:rPr lang="de-DE" baseline="0" dirty="0" smtClean="0"/>
              <a:t> </a:t>
            </a:r>
            <a:r>
              <a:rPr lang="de-DE" baseline="0" dirty="0" err="1" smtClean="0"/>
              <a:t>data</a:t>
            </a:r>
            <a:r>
              <a:rPr lang="de-DE" baseline="0" dirty="0" smtClean="0"/>
              <a:t> (e.g. a </a:t>
            </a:r>
            <a:r>
              <a:rPr lang="de-DE" baseline="0" dirty="0" err="1" smtClean="0"/>
              <a:t>databsase</a:t>
            </a:r>
            <a:r>
              <a:rPr lang="de-DE" baseline="0" dirty="0" smtClean="0"/>
              <a:t>), but </a:t>
            </a:r>
            <a:r>
              <a:rPr lang="de-DE" baseline="0" dirty="0" err="1" smtClean="0"/>
              <a:t>the</a:t>
            </a:r>
            <a:r>
              <a:rPr lang="de-DE" baseline="0" dirty="0" smtClean="0"/>
              <a:t> </a:t>
            </a:r>
            <a:r>
              <a:rPr lang="de-DE" baseline="0" dirty="0" err="1" smtClean="0"/>
              <a:t>metadata</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ontology</a:t>
            </a:r>
            <a:r>
              <a:rPr lang="de-DE" baseline="0" dirty="0" smtClean="0"/>
              <a:t> (e.g. </a:t>
            </a:r>
            <a:r>
              <a:rPr lang="de-DE" baseline="0" dirty="0" err="1" smtClean="0"/>
              <a:t>hierarchies</a:t>
            </a:r>
            <a:r>
              <a:rPr lang="de-DE" baseline="0" dirty="0" smtClean="0"/>
              <a:t>) </a:t>
            </a:r>
            <a:r>
              <a:rPr lang="de-DE" baseline="0" dirty="0" err="1" smtClean="0"/>
              <a:t>are</a:t>
            </a:r>
            <a:r>
              <a:rPr lang="de-DE" baseline="0" dirty="0" smtClean="0"/>
              <a:t> </a:t>
            </a:r>
            <a:r>
              <a:rPr lang="de-DE" baseline="0" dirty="0" err="1" smtClean="0"/>
              <a:t>very</a:t>
            </a:r>
            <a:r>
              <a:rPr lang="de-DE" baseline="0" dirty="0" smtClean="0"/>
              <a:t> </a:t>
            </a:r>
            <a:r>
              <a:rPr lang="de-DE" baseline="0" dirty="0" err="1" smtClean="0"/>
              <a:t>useful</a:t>
            </a:r>
            <a:endParaRPr 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de-DE" dirty="0" err="1" smtClean="0"/>
              <a:t>Lower</a:t>
            </a:r>
            <a:r>
              <a:rPr lang="de-DE" dirty="0" smtClean="0"/>
              <a:t> </a:t>
            </a:r>
            <a:r>
              <a:rPr lang="de-DE" dirty="0" err="1" smtClean="0"/>
              <a:t>left</a:t>
            </a:r>
            <a:r>
              <a:rPr lang="de-DE" dirty="0" smtClean="0"/>
              <a:t>: </a:t>
            </a:r>
            <a:r>
              <a:rPr lang="en-US" sz="1200" dirty="0" smtClean="0"/>
              <a:t>Improved understanding between human and machine by disambiguation of user input</a:t>
            </a:r>
          </a:p>
          <a:p>
            <a:pPr>
              <a:buFont typeface="Arial" pitchFamily="34" charset="0"/>
              <a:buChar char="•"/>
            </a:pPr>
            <a:r>
              <a:rPr lang="de-DE" dirty="0" err="1" smtClean="0"/>
              <a:t>user</a:t>
            </a:r>
            <a:r>
              <a:rPr lang="de-DE" dirty="0" smtClean="0"/>
              <a:t>:</a:t>
            </a:r>
            <a:r>
              <a:rPr lang="de-DE" baseline="0" dirty="0" smtClean="0"/>
              <a:t> </a:t>
            </a:r>
            <a:r>
              <a:rPr lang="de-DE" baseline="0" dirty="0" err="1" smtClean="0"/>
              <a:t>faster</a:t>
            </a:r>
            <a:r>
              <a:rPr lang="de-DE" baseline="0" dirty="0" smtClean="0"/>
              <a:t> </a:t>
            </a:r>
            <a:r>
              <a:rPr lang="de-DE" baseline="0" dirty="0" err="1" smtClean="0"/>
              <a:t>input</a:t>
            </a:r>
            <a:r>
              <a:rPr lang="de-DE" baseline="0" dirty="0" smtClean="0"/>
              <a:t>, </a:t>
            </a:r>
            <a:r>
              <a:rPr lang="de-DE" baseline="0" dirty="0" err="1" smtClean="0"/>
              <a:t>more</a:t>
            </a:r>
            <a:r>
              <a:rPr lang="de-DE" baseline="0" dirty="0" smtClean="0"/>
              <a:t> </a:t>
            </a:r>
            <a:r>
              <a:rPr lang="de-DE" baseline="0" dirty="0" err="1" smtClean="0"/>
              <a:t>precise</a:t>
            </a:r>
            <a:r>
              <a:rPr lang="de-DE" baseline="0" dirty="0" smtClean="0"/>
              <a:t> </a:t>
            </a:r>
            <a:r>
              <a:rPr lang="de-DE" baseline="0" dirty="0" err="1" smtClean="0"/>
              <a:t>input</a:t>
            </a:r>
            <a:r>
              <a:rPr lang="de-DE" baseline="0" dirty="0" smtClean="0"/>
              <a:t>, </a:t>
            </a:r>
            <a:r>
              <a:rPr lang="de-DE" baseline="0" dirty="0" err="1" smtClean="0"/>
              <a:t>disambiuate</a:t>
            </a:r>
            <a:r>
              <a:rPr lang="de-DE" baseline="0" dirty="0" smtClean="0"/>
              <a:t> </a:t>
            </a:r>
            <a:r>
              <a:rPr lang="de-DE" baseline="0" dirty="0" err="1" smtClean="0"/>
              <a:t>homonyms</a:t>
            </a:r>
            <a:r>
              <a:rPr lang="de-DE" baseline="0" dirty="0" smtClean="0"/>
              <a:t>, find also via </a:t>
            </a:r>
            <a:r>
              <a:rPr lang="de-DE" baseline="0" dirty="0" err="1" smtClean="0"/>
              <a:t>synonyms</a:t>
            </a:r>
            <a:endParaRPr lang="de-DE" baseline="0" dirty="0" smtClean="0"/>
          </a:p>
          <a:p>
            <a:pPr>
              <a:buFont typeface="Arial" pitchFamily="34" charset="0"/>
              <a:buChar char="•"/>
            </a:pPr>
            <a:r>
              <a:rPr lang="de-DE" baseline="0" dirty="0" smtClean="0"/>
              <a:t> </a:t>
            </a:r>
            <a:r>
              <a:rPr lang="de-DE" baseline="0" dirty="0" err="1" smtClean="0"/>
              <a:t>how</a:t>
            </a:r>
            <a:r>
              <a:rPr lang="de-DE" baseline="0" dirty="0" smtClean="0"/>
              <a:t> </a:t>
            </a:r>
            <a:r>
              <a:rPr lang="de-DE" baseline="0" dirty="0" err="1" smtClean="0"/>
              <a:t>much</a:t>
            </a:r>
            <a:r>
              <a:rPr lang="de-DE" baseline="0" dirty="0" smtClean="0"/>
              <a:t> </a:t>
            </a:r>
            <a:r>
              <a:rPr lang="de-DE" baseline="0" dirty="0" err="1" smtClean="0"/>
              <a:t>is</a:t>
            </a:r>
            <a:r>
              <a:rPr lang="de-DE" baseline="0" dirty="0" smtClean="0"/>
              <a:t> </a:t>
            </a:r>
            <a:r>
              <a:rPr lang="de-DE" baseline="0" dirty="0" err="1" smtClean="0"/>
              <a:t>this</a:t>
            </a:r>
            <a:r>
              <a:rPr lang="de-DE" baseline="0" dirty="0" smtClean="0"/>
              <a:t> </a:t>
            </a:r>
            <a:r>
              <a:rPr lang="de-DE" baseline="0" dirty="0" err="1" smtClean="0"/>
              <a:t>worth</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(e.g. in </a:t>
            </a:r>
            <a:r>
              <a:rPr lang="de-DE" baseline="0" dirty="0" err="1" smtClean="0"/>
              <a:t>domains</a:t>
            </a:r>
            <a:r>
              <a:rPr lang="de-DE" baseline="0" dirty="0" smtClean="0"/>
              <a:t> </a:t>
            </a:r>
            <a:r>
              <a:rPr lang="de-DE" baseline="0" dirty="0" err="1" smtClean="0"/>
              <a:t>where</a:t>
            </a:r>
            <a:r>
              <a:rPr lang="de-DE" baseline="0" dirty="0" smtClean="0"/>
              <a:t> </a:t>
            </a:r>
            <a:r>
              <a:rPr lang="de-DE" baseline="0" dirty="0" err="1" smtClean="0"/>
              <a:t>there</a:t>
            </a:r>
            <a:r>
              <a:rPr lang="de-DE" baseline="0" dirty="0" smtClean="0"/>
              <a:t> </a:t>
            </a:r>
            <a:r>
              <a:rPr lang="de-DE" baseline="0" dirty="0" err="1" smtClean="0"/>
              <a:t>are</a:t>
            </a:r>
            <a:r>
              <a:rPr lang="de-DE" baseline="0" dirty="0" smtClean="0"/>
              <a:t> a </a:t>
            </a:r>
            <a:r>
              <a:rPr lang="de-DE" baseline="0" dirty="0" err="1" smtClean="0"/>
              <a:t>lot</a:t>
            </a:r>
            <a:r>
              <a:rPr lang="de-DE" baseline="0" dirty="0" smtClean="0"/>
              <a:t> of </a:t>
            </a:r>
            <a:r>
              <a:rPr lang="de-DE" baseline="0" dirty="0" err="1" smtClean="0"/>
              <a:t>acronyms</a:t>
            </a:r>
            <a:r>
              <a:rPr lang="de-DE" baseline="0" dirty="0" smtClean="0"/>
              <a:t>)</a:t>
            </a:r>
            <a:endParaRPr lang="de-DE" dirty="0" smtClean="0"/>
          </a:p>
          <a:p>
            <a:pPr>
              <a:buFont typeface="Arial" pitchFamily="34" charset="0"/>
              <a:buNone/>
            </a:pPr>
            <a:endParaRPr lang="de-DE" dirty="0" smtClean="0"/>
          </a:p>
          <a:p>
            <a:pPr>
              <a:buFont typeface="Arial" pitchFamily="34" charset="0"/>
              <a:buNone/>
            </a:pPr>
            <a:r>
              <a:rPr lang="de-DE" dirty="0" err="1" smtClean="0"/>
              <a:t>Lower</a:t>
            </a:r>
            <a:r>
              <a:rPr lang="de-DE" baseline="0" dirty="0" smtClean="0"/>
              <a:t> </a:t>
            </a:r>
            <a:r>
              <a:rPr lang="de-DE" baseline="0" dirty="0" err="1" smtClean="0"/>
              <a:t>right</a:t>
            </a:r>
            <a:r>
              <a:rPr lang="de-DE" baseline="0" dirty="0" smtClean="0"/>
              <a:t>: </a:t>
            </a:r>
            <a:r>
              <a:rPr lang="en-US" sz="1200" dirty="0" smtClean="0"/>
              <a:t>Search mechanisms that leverage relationships between the objects of interest</a:t>
            </a:r>
          </a:p>
          <a:p>
            <a:pPr>
              <a:buFont typeface="Arial" pitchFamily="34" charset="0"/>
              <a:buChar char="•"/>
            </a:pPr>
            <a:r>
              <a:rPr lang="de-DE" dirty="0" smtClean="0"/>
              <a:t> intuitive, </a:t>
            </a:r>
            <a:r>
              <a:rPr lang="de-DE" dirty="0" err="1" smtClean="0"/>
              <a:t>what</a:t>
            </a:r>
            <a:r>
              <a:rPr lang="de-DE" dirty="0" smtClean="0"/>
              <a:t> </a:t>
            </a:r>
            <a:r>
              <a:rPr lang="de-DE" dirty="0" err="1" smtClean="0"/>
              <a:t>the</a:t>
            </a:r>
            <a:r>
              <a:rPr lang="de-DE" dirty="0" smtClean="0"/>
              <a:t> </a:t>
            </a:r>
            <a:r>
              <a:rPr lang="de-DE" dirty="0" err="1" smtClean="0"/>
              <a:t>users</a:t>
            </a:r>
            <a:r>
              <a:rPr lang="de-DE" dirty="0" smtClean="0"/>
              <a:t> </a:t>
            </a:r>
            <a:r>
              <a:rPr lang="de-DE" dirty="0" err="1" smtClean="0"/>
              <a:t>means</a:t>
            </a:r>
            <a:endParaRPr lang="de-DE" dirty="0" smtClean="0"/>
          </a:p>
          <a:p>
            <a:pPr>
              <a:buFont typeface="Arial" pitchFamily="34" charset="0"/>
              <a:buChar char="•"/>
            </a:pPr>
            <a:r>
              <a:rPr lang="de-DE" dirty="0" smtClean="0"/>
              <a:t> </a:t>
            </a:r>
            <a:r>
              <a:rPr lang="de-DE" dirty="0" err="1" smtClean="0"/>
              <a:t>could</a:t>
            </a:r>
            <a:r>
              <a:rPr lang="de-DE" dirty="0" smtClean="0"/>
              <a:t> </a:t>
            </a:r>
            <a:r>
              <a:rPr lang="de-DE" dirty="0" err="1" smtClean="0"/>
              <a:t>be</a:t>
            </a:r>
            <a:r>
              <a:rPr lang="de-DE" dirty="0" smtClean="0"/>
              <a:t> </a:t>
            </a:r>
            <a:r>
              <a:rPr lang="de-DE" dirty="0" err="1" smtClean="0"/>
              <a:t>done</a:t>
            </a:r>
            <a:r>
              <a:rPr lang="de-DE" dirty="0" smtClean="0"/>
              <a:t> </a:t>
            </a:r>
            <a:r>
              <a:rPr lang="de-DE" dirty="0" err="1" smtClean="0"/>
              <a:t>over</a:t>
            </a:r>
            <a:r>
              <a:rPr lang="de-DE" dirty="0" smtClean="0"/>
              <a:t> relational </a:t>
            </a:r>
            <a:r>
              <a:rPr lang="de-DE" dirty="0" err="1" smtClean="0"/>
              <a:t>database</a:t>
            </a:r>
            <a:r>
              <a:rPr lang="de-DE" baseline="0" dirty="0" smtClean="0"/>
              <a:t> (</a:t>
            </a:r>
            <a:r>
              <a:rPr lang="de-DE" baseline="0" dirty="0" err="1" smtClean="0"/>
              <a:t>as</a:t>
            </a:r>
            <a:r>
              <a:rPr lang="de-DE" baseline="0" dirty="0" smtClean="0"/>
              <a:t> </a:t>
            </a:r>
            <a:r>
              <a:rPr lang="de-DE" baseline="0" dirty="0" err="1" smtClean="0"/>
              <a:t>with</a:t>
            </a:r>
            <a:r>
              <a:rPr lang="de-DE" baseline="0" dirty="0" smtClean="0"/>
              <a:t> Enterprise </a:t>
            </a:r>
            <a:r>
              <a:rPr lang="de-DE" baseline="0" dirty="0" err="1" smtClean="0"/>
              <a:t>Search</a:t>
            </a:r>
            <a:r>
              <a:rPr lang="de-DE" baseline="0" dirty="0" smtClean="0"/>
              <a:t>), but just </a:t>
            </a:r>
            <a:r>
              <a:rPr lang="de-DE" baseline="0" dirty="0" err="1" smtClean="0"/>
              <a:t>for</a:t>
            </a:r>
            <a:r>
              <a:rPr lang="de-DE" baseline="0" dirty="0" smtClean="0"/>
              <a:t> </a:t>
            </a:r>
            <a:r>
              <a:rPr lang="de-DE" baseline="0" dirty="0" err="1" smtClean="0"/>
              <a:t>specific</a:t>
            </a:r>
            <a:r>
              <a:rPr lang="de-DE" baseline="0" dirty="0" smtClean="0"/>
              <a:t> </a:t>
            </a:r>
            <a:r>
              <a:rPr lang="de-DE" baseline="0" dirty="0" err="1" smtClean="0"/>
              <a:t>cases</a:t>
            </a:r>
            <a:r>
              <a:rPr lang="de-DE" baseline="0" dirty="0" smtClean="0"/>
              <a:t> (not </a:t>
            </a:r>
            <a:r>
              <a:rPr lang="de-DE" baseline="0" dirty="0" err="1" smtClean="0"/>
              <a:t>generically</a:t>
            </a:r>
            <a:r>
              <a:rPr lang="de-DE" baseline="0" dirty="0" smtClean="0"/>
              <a:t> </a:t>
            </a:r>
            <a:r>
              <a:rPr lang="de-DE" baseline="0" dirty="0" err="1" smtClean="0"/>
              <a:t>for</a:t>
            </a:r>
            <a:r>
              <a:rPr lang="de-DE" baseline="0" dirty="0" smtClean="0"/>
              <a:t> all </a:t>
            </a:r>
            <a:r>
              <a:rPr lang="de-DE" baseline="0" dirty="0" err="1" smtClean="0"/>
              <a:t>relationships</a:t>
            </a:r>
            <a:r>
              <a:rPr lang="de-DE" baseline="0" dirty="0" smtClean="0"/>
              <a:t>)</a:t>
            </a:r>
            <a:endParaRPr lang="de-DE" dirty="0" smtClean="0"/>
          </a:p>
          <a:p>
            <a:pPr>
              <a:buFont typeface="Arial" pitchFamily="34" charset="0"/>
              <a:buNone/>
            </a:pPr>
            <a:endParaRPr lang="de-DE" baseline="0" dirty="0" smtClean="0"/>
          </a:p>
          <a:p>
            <a:pPr>
              <a:buFont typeface="Arial" pitchFamily="34" charset="0"/>
              <a:buNone/>
            </a:pPr>
            <a:endParaRPr lang="de-DE" baseline="0" dirty="0" smtClean="0"/>
          </a:p>
          <a:p>
            <a:pPr>
              <a:buFont typeface="Arial" pitchFamily="34" charset="0"/>
              <a:buNone/>
            </a:pPr>
            <a:endParaRPr lang="de-DE" dirty="0" smtClean="0"/>
          </a:p>
          <a:p>
            <a:pPr>
              <a:buFont typeface="Arial" pitchFamily="34" charset="0"/>
              <a:buNone/>
            </a:pPr>
            <a:r>
              <a:rPr lang="de-DE" dirty="0" err="1" smtClean="0"/>
              <a:t>Upper</a:t>
            </a:r>
            <a:r>
              <a:rPr lang="de-DE" dirty="0" smtClean="0"/>
              <a:t>: </a:t>
            </a:r>
            <a:r>
              <a:rPr lang="en-US" sz="1200" dirty="0" smtClean="0"/>
              <a:t>Documents search based on detected concepts</a:t>
            </a:r>
            <a:endParaRPr lang="de-DE" dirty="0" smtClean="0"/>
          </a:p>
          <a:p>
            <a:pPr>
              <a:buFont typeface="Arial" charset="0"/>
              <a:buChar char="•"/>
            </a:pPr>
            <a:r>
              <a:rPr lang="de-DE" dirty="0" err="1" smtClean="0"/>
              <a:t>Explain</a:t>
            </a:r>
            <a:r>
              <a:rPr lang="de-DE" baseline="0" dirty="0" smtClean="0"/>
              <a:t> </a:t>
            </a:r>
            <a:r>
              <a:rPr lang="de-DE" baseline="0" dirty="0" err="1" smtClean="0"/>
              <a:t>example</a:t>
            </a:r>
            <a:r>
              <a:rPr lang="de-DE" baseline="0" dirty="0" smtClean="0"/>
              <a:t> (AC 800M </a:t>
            </a:r>
            <a:r>
              <a:rPr lang="de-DE" baseline="0" dirty="0" err="1" smtClean="0"/>
              <a:t>is</a:t>
            </a:r>
            <a:r>
              <a:rPr lang="de-DE" baseline="0" dirty="0" smtClean="0"/>
              <a:t> a </a:t>
            </a:r>
            <a:r>
              <a:rPr lang="de-DE" baseline="0" dirty="0" err="1" smtClean="0"/>
              <a:t>special</a:t>
            </a:r>
            <a:r>
              <a:rPr lang="de-DE" baseline="0" dirty="0" smtClean="0"/>
              <a:t> Standard Drive)</a:t>
            </a:r>
          </a:p>
          <a:p>
            <a:pPr>
              <a:buFont typeface="Arial" charset="0"/>
              <a:buChar char="•"/>
            </a:pPr>
            <a:r>
              <a:rPr lang="de-DE" baseline="0" dirty="0" smtClean="0"/>
              <a:t> </a:t>
            </a:r>
            <a:r>
              <a:rPr lang="de-DE" baseline="0" dirty="0" err="1" smtClean="0"/>
              <a:t>could</a:t>
            </a:r>
            <a:r>
              <a:rPr lang="de-DE" baseline="0" dirty="0" smtClean="0"/>
              <a:t> also </a:t>
            </a:r>
            <a:r>
              <a:rPr lang="de-DE" baseline="0" dirty="0" err="1" smtClean="0"/>
              <a:t>be</a:t>
            </a:r>
            <a:r>
              <a:rPr lang="de-DE" baseline="0" dirty="0" smtClean="0"/>
              <a:t> </a:t>
            </a:r>
            <a:r>
              <a:rPr lang="de-DE" baseline="0" dirty="0" err="1" smtClean="0"/>
              <a:t>done</a:t>
            </a:r>
            <a:r>
              <a:rPr lang="de-DE" baseline="0" dirty="0" smtClean="0"/>
              <a:t> </a:t>
            </a:r>
            <a:r>
              <a:rPr lang="de-DE" baseline="0" dirty="0" err="1" smtClean="0"/>
              <a:t>with</a:t>
            </a:r>
            <a:r>
              <a:rPr lang="de-DE" baseline="0" dirty="0" smtClean="0"/>
              <a:t> </a:t>
            </a:r>
            <a:r>
              <a:rPr lang="de-DE" baseline="0" dirty="0" err="1" smtClean="0"/>
              <a:t>other</a:t>
            </a:r>
            <a:r>
              <a:rPr lang="de-DE" baseline="0" dirty="0" smtClean="0"/>
              <a:t> </a:t>
            </a:r>
            <a:r>
              <a:rPr lang="de-DE" baseline="0" dirty="0" err="1" smtClean="0"/>
              <a:t>structured</a:t>
            </a:r>
            <a:r>
              <a:rPr lang="de-DE" baseline="0" dirty="0" smtClean="0"/>
              <a:t> </a:t>
            </a:r>
            <a:r>
              <a:rPr lang="de-DE" baseline="0" dirty="0" err="1" smtClean="0"/>
              <a:t>background</a:t>
            </a:r>
            <a:r>
              <a:rPr lang="de-DE" baseline="0" dirty="0" smtClean="0"/>
              <a:t> </a:t>
            </a:r>
            <a:r>
              <a:rPr lang="de-DE" baseline="0" dirty="0" err="1" smtClean="0"/>
              <a:t>data</a:t>
            </a:r>
            <a:r>
              <a:rPr lang="de-DE" baseline="0" dirty="0" smtClean="0"/>
              <a:t> (e.g. a </a:t>
            </a:r>
            <a:r>
              <a:rPr lang="de-DE" baseline="0" dirty="0" err="1" smtClean="0"/>
              <a:t>databsase</a:t>
            </a:r>
            <a:r>
              <a:rPr lang="de-DE" baseline="0" dirty="0" smtClean="0"/>
              <a:t>), but </a:t>
            </a:r>
            <a:r>
              <a:rPr lang="de-DE" baseline="0" dirty="0" err="1" smtClean="0"/>
              <a:t>the</a:t>
            </a:r>
            <a:r>
              <a:rPr lang="de-DE" baseline="0" dirty="0" smtClean="0"/>
              <a:t> </a:t>
            </a:r>
            <a:r>
              <a:rPr lang="de-DE" baseline="0" dirty="0" err="1" smtClean="0"/>
              <a:t>metadata</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ontology</a:t>
            </a:r>
            <a:r>
              <a:rPr lang="de-DE" baseline="0" dirty="0" smtClean="0"/>
              <a:t> (e.g. </a:t>
            </a:r>
            <a:r>
              <a:rPr lang="de-DE" baseline="0" dirty="0" err="1" smtClean="0"/>
              <a:t>hierarchies</a:t>
            </a:r>
            <a:r>
              <a:rPr lang="de-DE" baseline="0" dirty="0" smtClean="0"/>
              <a:t>) </a:t>
            </a:r>
            <a:r>
              <a:rPr lang="de-DE" baseline="0" dirty="0" err="1" smtClean="0"/>
              <a:t>are</a:t>
            </a:r>
            <a:r>
              <a:rPr lang="de-DE" baseline="0" dirty="0" smtClean="0"/>
              <a:t> </a:t>
            </a:r>
            <a:r>
              <a:rPr lang="de-DE" baseline="0" dirty="0" err="1" smtClean="0"/>
              <a:t>very</a:t>
            </a:r>
            <a:r>
              <a:rPr lang="de-DE" baseline="0" dirty="0" smtClean="0"/>
              <a:t> </a:t>
            </a:r>
            <a:r>
              <a:rPr lang="de-DE" baseline="0" dirty="0" err="1" smtClean="0"/>
              <a:t>useful</a:t>
            </a:r>
            <a:endParaRPr 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200" dirty="0" smtClean="0"/>
              <a:t>“Complexity of an additional technology stack”</a:t>
            </a:r>
          </a:p>
          <a:p>
            <a:pPr>
              <a:buFont typeface="Arial" charset="0"/>
              <a:buChar char="•"/>
            </a:pPr>
            <a:r>
              <a:rPr lang="de-DE" dirty="0" smtClean="0"/>
              <a:t> Technologies</a:t>
            </a:r>
            <a:r>
              <a:rPr lang="de-DE" baseline="0" dirty="0" smtClean="0"/>
              <a:t> not so </a:t>
            </a:r>
            <a:r>
              <a:rPr lang="de-DE" baseline="0" dirty="0" err="1" smtClean="0"/>
              <a:t>known</a:t>
            </a:r>
            <a:r>
              <a:rPr lang="de-DE" baseline="0" dirty="0" smtClean="0"/>
              <a:t> </a:t>
            </a:r>
            <a:r>
              <a:rPr lang="de-DE" baseline="0" dirty="0" err="1" smtClean="0"/>
              <a:t>to</a:t>
            </a:r>
            <a:r>
              <a:rPr lang="de-DE" baseline="0" dirty="0" smtClean="0"/>
              <a:t> </a:t>
            </a:r>
            <a:r>
              <a:rPr lang="de-DE" baseline="0" dirty="0" err="1" smtClean="0"/>
              <a:t>most</a:t>
            </a:r>
            <a:r>
              <a:rPr lang="de-DE" baseline="0" dirty="0" smtClean="0"/>
              <a:t> </a:t>
            </a:r>
            <a:r>
              <a:rPr lang="de-DE" baseline="0" dirty="0" err="1" smtClean="0"/>
              <a:t>developers</a:t>
            </a:r>
            <a:endParaRPr lang="de-DE" baseline="0" dirty="0" smtClean="0"/>
          </a:p>
          <a:p>
            <a:pPr>
              <a:buFont typeface="Arial" charset="0"/>
              <a:buChar char="•"/>
            </a:pPr>
            <a:r>
              <a:rPr lang="de-DE" baseline="0" dirty="0" smtClean="0"/>
              <a:t> but: </a:t>
            </a:r>
            <a:r>
              <a:rPr lang="de-DE" baseline="0" dirty="0" err="1" smtClean="0"/>
              <a:t>There</a:t>
            </a:r>
            <a:r>
              <a:rPr lang="de-DE" baseline="0" dirty="0" smtClean="0"/>
              <a:t> </a:t>
            </a:r>
            <a:r>
              <a:rPr lang="de-DE" baseline="0" dirty="0" err="1" smtClean="0"/>
              <a:t>are</a:t>
            </a:r>
            <a:r>
              <a:rPr lang="de-DE" baseline="0" dirty="0" smtClean="0"/>
              <a:t> also </a:t>
            </a:r>
            <a:r>
              <a:rPr lang="de-DE" baseline="0" dirty="0" err="1" smtClean="0"/>
              <a:t>other</a:t>
            </a:r>
            <a:r>
              <a:rPr lang="de-DE" baseline="0" dirty="0" smtClean="0"/>
              <a:t> </a:t>
            </a:r>
            <a:r>
              <a:rPr lang="de-DE" baseline="0" dirty="0" err="1" smtClean="0"/>
              <a:t>products</a:t>
            </a:r>
            <a:r>
              <a:rPr lang="de-DE" baseline="0" dirty="0" smtClean="0"/>
              <a:t>/</a:t>
            </a:r>
            <a:r>
              <a:rPr lang="de-DE" baseline="0" dirty="0" err="1" smtClean="0"/>
              <a:t>componetns</a:t>
            </a:r>
            <a:r>
              <a:rPr lang="de-DE" baseline="0" dirty="0" smtClean="0"/>
              <a:t> </a:t>
            </a:r>
            <a:r>
              <a:rPr lang="de-DE" baseline="0" dirty="0" err="1" smtClean="0"/>
              <a:t>with</a:t>
            </a:r>
            <a:r>
              <a:rPr lang="de-DE" baseline="0" dirty="0" smtClean="0"/>
              <a:t> </a:t>
            </a:r>
            <a:r>
              <a:rPr lang="de-DE" baseline="0" dirty="0" err="1" smtClean="0"/>
              <a:t>graph</a:t>
            </a:r>
            <a:r>
              <a:rPr lang="de-DE" baseline="0" dirty="0" smtClean="0"/>
              <a:t> </a:t>
            </a:r>
            <a:r>
              <a:rPr lang="de-DE" baseline="0" dirty="0" err="1" smtClean="0"/>
              <a:t>stores</a:t>
            </a:r>
            <a:r>
              <a:rPr lang="de-DE" baseline="0" dirty="0" smtClean="0"/>
              <a:t> (AIS, </a:t>
            </a:r>
            <a:r>
              <a:rPr lang="de-DE" baseline="0" dirty="0" err="1" smtClean="0"/>
              <a:t>FindGrid</a:t>
            </a:r>
            <a:r>
              <a:rPr lang="de-DE" baseline="0" dirty="0" smtClean="0"/>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Manual operation effort”</a:t>
            </a:r>
          </a:p>
          <a:p>
            <a:pPr>
              <a:buFont typeface="Arial" pitchFamily="34" charset="0"/>
              <a:buChar char="•"/>
            </a:pPr>
            <a:r>
              <a:rPr lang="de-DE" dirty="0" smtClean="0"/>
              <a:t>will </a:t>
            </a:r>
            <a:r>
              <a:rPr lang="de-DE" dirty="0" err="1" smtClean="0"/>
              <a:t>never</a:t>
            </a:r>
            <a:r>
              <a:rPr lang="de-DE" dirty="0" smtClean="0"/>
              <a:t> </a:t>
            </a:r>
            <a:r>
              <a:rPr lang="de-DE" dirty="0" err="1" smtClean="0"/>
              <a:t>be</a:t>
            </a:r>
            <a:r>
              <a:rPr lang="de-DE" dirty="0" smtClean="0"/>
              <a:t> </a:t>
            </a:r>
            <a:r>
              <a:rPr lang="de-DE" dirty="0" err="1" smtClean="0"/>
              <a:t>fully</a:t>
            </a:r>
            <a:r>
              <a:rPr lang="de-DE" dirty="0" smtClean="0"/>
              <a:t> automated</a:t>
            </a:r>
          </a:p>
          <a:p>
            <a:pPr>
              <a:buFont typeface="Arial" pitchFamily="34" charset="0"/>
              <a:buChar char="•"/>
            </a:pPr>
            <a:r>
              <a:rPr lang="de-DE" dirty="0" smtClean="0"/>
              <a:t> but: </a:t>
            </a:r>
            <a:r>
              <a:rPr lang="de-DE" dirty="0" err="1" smtClean="0"/>
              <a:t>it</a:t>
            </a:r>
            <a:r>
              <a:rPr lang="de-DE" dirty="0" smtClean="0"/>
              <a:t> </a:t>
            </a:r>
            <a:r>
              <a:rPr lang="de-DE" dirty="0" err="1" smtClean="0"/>
              <a:t>is</a:t>
            </a:r>
            <a:r>
              <a:rPr lang="de-DE" dirty="0" smtClean="0"/>
              <a:t> an </a:t>
            </a:r>
            <a:r>
              <a:rPr lang="de-DE" dirty="0" err="1" smtClean="0"/>
              <a:t>investment</a:t>
            </a:r>
            <a:r>
              <a:rPr lang="de-DE" dirty="0" smtClean="0"/>
              <a:t>, </a:t>
            </a:r>
            <a:r>
              <a:rPr lang="de-DE" dirty="0" err="1" smtClean="0"/>
              <a:t>can</a:t>
            </a:r>
            <a:r>
              <a:rPr lang="de-DE" dirty="0" smtClean="0"/>
              <a:t> </a:t>
            </a:r>
            <a:r>
              <a:rPr lang="de-DE" dirty="0" err="1" smtClean="0"/>
              <a:t>be</a:t>
            </a:r>
            <a:r>
              <a:rPr lang="de-DE" dirty="0" smtClean="0"/>
              <a:t> </a:t>
            </a:r>
            <a:r>
              <a:rPr lang="de-DE" dirty="0" err="1" smtClean="0"/>
              <a:t>reused</a:t>
            </a:r>
            <a:endParaRPr lang="de-DE" dirty="0" smtClean="0"/>
          </a:p>
          <a:p>
            <a:pPr>
              <a:buFont typeface="Arial" pitchFamily="34" charset="0"/>
              <a:buChar char="•"/>
            </a:pPr>
            <a:r>
              <a:rPr lang="de-DE" dirty="0" smtClean="0"/>
              <a:t> but: </a:t>
            </a:r>
            <a:r>
              <a:rPr lang="de-DE" dirty="0" err="1" smtClean="0"/>
              <a:t>the</a:t>
            </a:r>
            <a:r>
              <a:rPr lang="de-DE" dirty="0" smtClean="0"/>
              <a:t> ontologies </a:t>
            </a:r>
            <a:r>
              <a:rPr lang="de-DE" dirty="0" err="1" smtClean="0"/>
              <a:t>are</a:t>
            </a:r>
            <a:r>
              <a:rPr lang="de-DE" dirty="0" smtClean="0"/>
              <a:t> </a:t>
            </a:r>
            <a:r>
              <a:rPr lang="de-DE" dirty="0" err="1" smtClean="0"/>
              <a:t>often</a:t>
            </a:r>
            <a:r>
              <a:rPr lang="de-DE" baseline="0" dirty="0" smtClean="0"/>
              <a:t> </a:t>
            </a:r>
            <a:r>
              <a:rPr lang="de-DE" baseline="0" dirty="0" err="1" smtClean="0"/>
              <a:t>already</a:t>
            </a:r>
            <a:r>
              <a:rPr lang="de-DE" baseline="0" dirty="0" smtClean="0"/>
              <a:t> </a:t>
            </a:r>
            <a:r>
              <a:rPr lang="de-DE" baseline="0" dirty="0" err="1" smtClean="0"/>
              <a:t>there</a:t>
            </a:r>
            <a:r>
              <a:rPr lang="de-DE" baseline="0" dirty="0" smtClean="0"/>
              <a:t> in </a:t>
            </a:r>
            <a:r>
              <a:rPr lang="de-DE" baseline="0" dirty="0" err="1" smtClean="0"/>
              <a:t>other</a:t>
            </a:r>
            <a:r>
              <a:rPr lang="de-DE" baseline="0" dirty="0" smtClean="0"/>
              <a:t> </a:t>
            </a:r>
            <a:r>
              <a:rPr lang="de-DE" baseline="0" dirty="0" err="1" smtClean="0"/>
              <a:t>formats</a:t>
            </a:r>
            <a:r>
              <a:rPr lang="de-DE" baseline="0" dirty="0" smtClean="0"/>
              <a:t>, not </a:t>
            </a:r>
            <a:r>
              <a:rPr lang="de-DE" baseline="0" dirty="0" err="1" smtClean="0"/>
              <a:t>called</a:t>
            </a:r>
            <a:r>
              <a:rPr lang="de-DE" baseline="0" dirty="0" smtClean="0"/>
              <a:t> ontologies, in </a:t>
            </a:r>
            <a:r>
              <a:rPr lang="de-DE" baseline="0" dirty="0" err="1" smtClean="0"/>
              <a:t>many</a:t>
            </a:r>
            <a:r>
              <a:rPr lang="de-DE" baseline="0" dirty="0" smtClean="0"/>
              <a:t> different </a:t>
            </a:r>
            <a:r>
              <a:rPr lang="de-DE" baseline="0" dirty="0" err="1" smtClean="0"/>
              <a:t>systems</a:t>
            </a:r>
            <a:r>
              <a:rPr lang="de-DE" baseline="0" dirty="0" smtClean="0"/>
              <a:t> (</a:t>
            </a:r>
            <a:r>
              <a:rPr lang="de-DE" baseline="0" dirty="0" err="1" smtClean="0"/>
              <a:t>Search</a:t>
            </a:r>
            <a:r>
              <a:rPr lang="de-DE" baseline="0" dirty="0" smtClean="0"/>
              <a:t> Models, MDRS </a:t>
            </a:r>
            <a:r>
              <a:rPr lang="de-DE" baseline="0" dirty="0" err="1" smtClean="0"/>
              <a:t>metamodels</a:t>
            </a:r>
            <a:r>
              <a:rPr lang="de-DE" baseline="0" dirty="0" smtClean="0"/>
              <a:t>, </a:t>
            </a:r>
            <a:r>
              <a:rPr lang="de-DE" baseline="0" dirty="0" err="1" smtClean="0"/>
              <a:t>product</a:t>
            </a:r>
            <a:r>
              <a:rPr lang="de-DE" baseline="0" dirty="0" smtClean="0"/>
              <a:t> </a:t>
            </a:r>
            <a:r>
              <a:rPr lang="de-DE" baseline="0" dirty="0" err="1" smtClean="0"/>
              <a:t>taxonomies</a:t>
            </a:r>
            <a:r>
              <a:rPr lang="de-DE" baseline="0" dirty="0" smtClean="0"/>
              <a:t>)</a:t>
            </a:r>
            <a:endParaRPr lang="de-DE"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dirty="0" smtClean="0"/>
              <a:t>“Performance and scalability”</a:t>
            </a:r>
          </a:p>
          <a:p>
            <a:pPr>
              <a:buFont typeface="Arial" pitchFamily="34" charset="0"/>
              <a:buChar char="•"/>
            </a:pPr>
            <a:r>
              <a:rPr lang="de-DE" dirty="0" smtClean="0"/>
              <a:t> </a:t>
            </a:r>
            <a:r>
              <a:rPr lang="de-DE" dirty="0" err="1" smtClean="0"/>
              <a:t>more</a:t>
            </a:r>
            <a:r>
              <a:rPr lang="de-DE" dirty="0" smtClean="0"/>
              <a:t> flexible -&gt; not</a:t>
            </a:r>
            <a:r>
              <a:rPr lang="de-DE" baseline="0" dirty="0" smtClean="0"/>
              <a:t> </a:t>
            </a:r>
            <a:r>
              <a:rPr lang="de-DE" baseline="0" dirty="0" err="1" smtClean="0"/>
              <a:t>as</a:t>
            </a:r>
            <a:r>
              <a:rPr lang="de-DE" baseline="0" dirty="0" smtClean="0"/>
              <a:t> quick </a:t>
            </a:r>
            <a:r>
              <a:rPr lang="de-DE" baseline="0" dirty="0" err="1" smtClean="0"/>
              <a:t>as</a:t>
            </a:r>
            <a:r>
              <a:rPr lang="de-DE" baseline="0" dirty="0" smtClean="0"/>
              <a:t> </a:t>
            </a:r>
            <a:r>
              <a:rPr lang="de-DE" baseline="0" dirty="0" err="1" smtClean="0"/>
              <a:t>databases</a:t>
            </a:r>
            <a:endParaRPr lang="de-DE" baseline="0" dirty="0" smtClean="0"/>
          </a:p>
          <a:p>
            <a:pPr>
              <a:buFont typeface="Arial" pitchFamily="34" charset="0"/>
              <a:buChar char="•"/>
            </a:pPr>
            <a:r>
              <a:rPr lang="de-DE" baseline="0" dirty="0" smtClean="0"/>
              <a:t> in </a:t>
            </a:r>
            <a:r>
              <a:rPr lang="de-DE" baseline="0" dirty="0" err="1" smtClean="0"/>
              <a:t>project</a:t>
            </a:r>
            <a:r>
              <a:rPr lang="de-DE" baseline="0" dirty="0" smtClean="0"/>
              <a:t>: jetzt </a:t>
            </a:r>
            <a:r>
              <a:rPr lang="de-DE" baseline="0" dirty="0" err="1" smtClean="0"/>
              <a:t>tens</a:t>
            </a:r>
            <a:r>
              <a:rPr lang="de-DE" baseline="0" dirty="0" smtClean="0"/>
              <a:t> </a:t>
            </a:r>
            <a:r>
              <a:rPr lang="de-DE" baseline="0" dirty="0" err="1" smtClean="0"/>
              <a:t>of</a:t>
            </a:r>
            <a:r>
              <a:rPr lang="de-DE" baseline="0" dirty="0" smtClean="0"/>
              <a:t> </a:t>
            </a:r>
            <a:r>
              <a:rPr lang="de-DE" baseline="0" dirty="0" err="1" smtClean="0"/>
              <a:t>thousands</a:t>
            </a:r>
            <a:r>
              <a:rPr lang="de-DE" baseline="0" dirty="0" smtClean="0"/>
              <a:t> </a:t>
            </a:r>
            <a:r>
              <a:rPr lang="de-DE" baseline="0" dirty="0" err="1" smtClean="0"/>
              <a:t>of</a:t>
            </a:r>
            <a:r>
              <a:rPr lang="de-DE" baseline="0" dirty="0" smtClean="0"/>
              <a:t> </a:t>
            </a:r>
            <a:r>
              <a:rPr lang="de-DE" baseline="0" dirty="0" err="1" smtClean="0"/>
              <a:t>database</a:t>
            </a:r>
            <a:r>
              <a:rPr lang="de-DE" baseline="0" dirty="0" smtClean="0"/>
              <a:t> </a:t>
            </a:r>
            <a:r>
              <a:rPr lang="de-DE" baseline="0" dirty="0" err="1" smtClean="0"/>
              <a:t>entries</a:t>
            </a:r>
            <a:r>
              <a:rPr lang="de-DE" baseline="0" dirty="0" smtClean="0"/>
              <a:t>, </a:t>
            </a:r>
            <a:r>
              <a:rPr lang="de-DE" baseline="0" dirty="0" err="1" smtClean="0"/>
              <a:t>limits</a:t>
            </a:r>
            <a:r>
              <a:rPr lang="de-DE" baseline="0" dirty="0" smtClean="0"/>
              <a:t> </a:t>
            </a:r>
            <a:r>
              <a:rPr lang="de-DE" baseline="0" dirty="0" err="1" smtClean="0"/>
              <a:t>of</a:t>
            </a:r>
            <a:r>
              <a:rPr lang="de-DE" baseline="0" dirty="0" smtClean="0"/>
              <a:t> Ontobroker </a:t>
            </a:r>
            <a:r>
              <a:rPr lang="de-DE" baseline="0" dirty="0" err="1" smtClean="0"/>
              <a:t>reasoning</a:t>
            </a:r>
            <a:r>
              <a:rPr lang="de-DE" baseline="0" dirty="0" smtClean="0"/>
              <a:t> </a:t>
            </a:r>
            <a:r>
              <a:rPr lang="de-DE" baseline="0" dirty="0" err="1" smtClean="0"/>
              <a:t>engine</a:t>
            </a:r>
            <a:r>
              <a:rPr lang="de-DE" baseline="0" dirty="0" smtClean="0"/>
              <a:t> (</a:t>
            </a:r>
            <a:r>
              <a:rPr lang="de-DE" baseline="0" dirty="0" err="1" smtClean="0"/>
              <a:t>work</a:t>
            </a:r>
            <a:r>
              <a:rPr lang="de-DE" baseline="0" dirty="0" smtClean="0"/>
              <a:t> in </a:t>
            </a:r>
            <a:r>
              <a:rPr lang="de-DE" baseline="0" dirty="0" err="1" smtClean="0"/>
              <a:t>progress</a:t>
            </a:r>
            <a:r>
              <a:rPr lang="de-DE" baseline="0" dirty="0" smtClean="0"/>
              <a:t>)</a:t>
            </a:r>
          </a:p>
          <a:p>
            <a:pPr>
              <a:buFont typeface="Arial" pitchFamily="34" charset="0"/>
              <a:buChar char="•"/>
            </a:pPr>
            <a:r>
              <a:rPr lang="de-DE" baseline="0" dirty="0" smtClean="0"/>
              <a:t> but: heavy-</a:t>
            </a:r>
            <a:r>
              <a:rPr lang="de-DE" baseline="0" dirty="0" err="1" smtClean="0"/>
              <a:t>weight</a:t>
            </a:r>
            <a:r>
              <a:rPr lang="de-DE" baseline="0" dirty="0" smtClean="0"/>
              <a:t> </a:t>
            </a:r>
            <a:r>
              <a:rPr lang="de-DE" baseline="0" dirty="0" err="1" smtClean="0"/>
              <a:t>reasoning</a:t>
            </a:r>
            <a:r>
              <a:rPr lang="de-DE" baseline="0" dirty="0" smtClean="0"/>
              <a:t> </a:t>
            </a:r>
            <a:r>
              <a:rPr lang="de-DE" baseline="0" dirty="0" err="1" smtClean="0"/>
              <a:t>often</a:t>
            </a:r>
            <a:r>
              <a:rPr lang="de-DE" baseline="0" dirty="0" smtClean="0"/>
              <a:t> not </a:t>
            </a:r>
            <a:r>
              <a:rPr lang="de-DE" baseline="0" dirty="0" err="1" smtClean="0"/>
              <a:t>necessary</a:t>
            </a:r>
            <a:r>
              <a:rPr lang="de-DE" baseline="0" dirty="0" smtClean="0"/>
              <a:t>; </a:t>
            </a:r>
            <a:r>
              <a:rPr lang="de-DE" baseline="0" dirty="0" err="1" smtClean="0"/>
              <a:t>we</a:t>
            </a:r>
            <a:r>
              <a:rPr lang="de-DE" baseline="0" dirty="0" smtClean="0"/>
              <a:t> </a:t>
            </a:r>
            <a:r>
              <a:rPr lang="de-DE" baseline="0" dirty="0" err="1" smtClean="0"/>
              <a:t>could</a:t>
            </a:r>
            <a:r>
              <a:rPr lang="de-DE" baseline="0" dirty="0" smtClean="0"/>
              <a:t> </a:t>
            </a:r>
            <a:r>
              <a:rPr lang="de-DE" baseline="0" dirty="0" err="1" smtClean="0"/>
              <a:t>use</a:t>
            </a:r>
            <a:r>
              <a:rPr lang="de-DE" baseline="0" dirty="0" smtClean="0"/>
              <a:t> </a:t>
            </a:r>
            <a:r>
              <a:rPr lang="de-DE" baseline="0" dirty="0" err="1" smtClean="0"/>
              <a:t>very</a:t>
            </a:r>
            <a:r>
              <a:rPr lang="de-DE" baseline="0" dirty="0" smtClean="0"/>
              <a:t> </a:t>
            </a:r>
            <a:r>
              <a:rPr lang="de-DE" baseline="0" dirty="0" err="1" smtClean="0"/>
              <a:t>scalable</a:t>
            </a:r>
            <a:r>
              <a:rPr lang="de-DE" baseline="0" dirty="0" smtClean="0"/>
              <a:t> </a:t>
            </a:r>
            <a:r>
              <a:rPr lang="de-DE" baseline="0" dirty="0" err="1" smtClean="0"/>
              <a:t>triple</a:t>
            </a:r>
            <a:r>
              <a:rPr lang="de-DE" baseline="0" dirty="0" smtClean="0"/>
              <a:t> </a:t>
            </a:r>
            <a:r>
              <a:rPr lang="de-DE" baseline="0" dirty="0" err="1" smtClean="0"/>
              <a:t>stores</a:t>
            </a:r>
            <a:r>
              <a:rPr lang="de-DE" baseline="0" dirty="0" smtClean="0"/>
              <a:t> </a:t>
            </a:r>
            <a:r>
              <a:rPr lang="de-DE" baseline="0" dirty="0" err="1" smtClean="0"/>
              <a:t>like</a:t>
            </a:r>
            <a:r>
              <a:rPr lang="de-DE" baseline="0" dirty="0" smtClean="0"/>
              <a:t> </a:t>
            </a:r>
            <a:r>
              <a:rPr lang="de-DE" baseline="0" dirty="0" err="1" smtClean="0"/>
              <a:t>Virtuoso</a:t>
            </a:r>
            <a:endParaRPr lang="de-DE" baseline="0" dirty="0" smtClean="0"/>
          </a:p>
          <a:p>
            <a:pPr lvl="0"/>
            <a:r>
              <a:rPr lang="de-DE" baseline="0" dirty="0" smtClean="0"/>
              <a:t> but: in </a:t>
            </a:r>
            <a:r>
              <a:rPr lang="de-DE" baseline="0" dirty="0" err="1" smtClean="0"/>
              <a:t>combination</a:t>
            </a:r>
            <a:r>
              <a:rPr lang="de-DE" baseline="0" dirty="0" smtClean="0"/>
              <a:t> </a:t>
            </a:r>
            <a:r>
              <a:rPr lang="de-DE" baseline="0" dirty="0" err="1" smtClean="0"/>
              <a:t>with</a:t>
            </a:r>
            <a:r>
              <a:rPr lang="de-DE" baseline="0" dirty="0" smtClean="0"/>
              <a:t> in-</a:t>
            </a:r>
            <a:r>
              <a:rPr lang="de-DE" baseline="0" dirty="0" err="1" smtClean="0"/>
              <a:t>memory</a:t>
            </a:r>
            <a:r>
              <a:rPr lang="de-DE" baseline="0" dirty="0" smtClean="0"/>
              <a:t>, </a:t>
            </a:r>
            <a:r>
              <a:rPr lang="de-DE" baseline="0" dirty="0" err="1" smtClean="0"/>
              <a:t>we</a:t>
            </a:r>
            <a:r>
              <a:rPr lang="de-DE" baseline="0" dirty="0" smtClean="0"/>
              <a:t> </a:t>
            </a:r>
            <a:r>
              <a:rPr lang="de-DE" baseline="0" dirty="0" err="1" smtClean="0"/>
              <a:t>believe</a:t>
            </a:r>
            <a:r>
              <a:rPr lang="de-DE" baseline="0" dirty="0" smtClean="0"/>
              <a:t> </a:t>
            </a:r>
            <a:r>
              <a:rPr lang="de-DE" baseline="0" dirty="0" err="1" smtClean="0"/>
              <a:t>the</a:t>
            </a:r>
            <a:r>
              <a:rPr lang="de-DE" baseline="0" dirty="0" smtClean="0"/>
              <a:t> </a:t>
            </a:r>
            <a:r>
              <a:rPr lang="de-DE" baseline="0" dirty="0" err="1" smtClean="0"/>
              <a:t>approach</a:t>
            </a:r>
            <a:r>
              <a:rPr lang="de-DE" baseline="0" dirty="0" smtClean="0"/>
              <a:t> </a:t>
            </a:r>
            <a:r>
              <a:rPr lang="de-DE" baseline="0" dirty="0" err="1" smtClean="0"/>
              <a:t>is</a:t>
            </a:r>
            <a:r>
              <a:rPr lang="de-DE" baseline="0" dirty="0" smtClean="0"/>
              <a:t> </a:t>
            </a:r>
            <a:r>
              <a:rPr lang="en-US" sz="1200" kern="1200" dirty="0" smtClean="0">
                <a:solidFill>
                  <a:schemeClr val="tx1"/>
                </a:solidFill>
                <a:latin typeface="+mn-lt"/>
                <a:ea typeface="+mn-ea"/>
                <a:cs typeface="+mn-cs"/>
              </a:rPr>
              <a:t>Technical dimensions like performance and scalability</a:t>
            </a:r>
            <a:endParaRPr lang="de-DE"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User-centric dimensions like the effectiveness of semantic models for users (e.g., compared to relational models)</a:t>
            </a:r>
            <a:endParaRPr lang="de-DE" sz="1200" kern="1200" dirty="0" smtClean="0">
              <a:solidFill>
                <a:schemeClr val="tx1"/>
              </a:solidFill>
              <a:latin typeface="+mn-lt"/>
              <a:ea typeface="+mn-ea"/>
              <a:cs typeface="+mn-cs"/>
            </a:endParaRP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 Cost-centric dimensions like the TCO for employing ST</a:t>
            </a:r>
            <a:endParaRPr lang="de-DE" sz="1200" kern="1200" dirty="0" smtClean="0">
              <a:solidFill>
                <a:schemeClr val="tx1"/>
              </a:solidFill>
              <a:latin typeface="+mn-lt"/>
              <a:ea typeface="+mn-ea"/>
              <a:cs typeface="+mn-cs"/>
            </a:endParaRPr>
          </a:p>
          <a:p>
            <a:pPr>
              <a:buFont typeface="Arial" pitchFamily="34" charset="0"/>
              <a:buChar char="•"/>
            </a:pPr>
            <a:endParaRPr lang="de-DE" baseline="0" dirty="0" smtClean="0"/>
          </a:p>
          <a:p>
            <a:pPr>
              <a:buFont typeface="Arial" pitchFamily="34" charset="0"/>
              <a:buChar char="•"/>
            </a:pPr>
            <a:r>
              <a:rPr lang="de-DE" baseline="0" dirty="0" smtClean="0"/>
              <a:t>fit </a:t>
            </a:r>
            <a:r>
              <a:rPr lang="de-DE" baseline="0" dirty="0" err="1" smtClean="0"/>
              <a:t>for</a:t>
            </a:r>
            <a:r>
              <a:rPr lang="de-DE" baseline="0" dirty="0" smtClean="0"/>
              <a:t> </a:t>
            </a:r>
            <a:r>
              <a:rPr lang="de-DE" baseline="0" dirty="0" err="1" smtClean="0"/>
              <a:t>enterprise-level</a:t>
            </a:r>
            <a:r>
              <a:rPr lang="de-DE" baseline="0" dirty="0" smtClean="0"/>
              <a:t> </a:t>
            </a:r>
            <a:r>
              <a:rPr lang="de-DE" baseline="0" dirty="0" err="1" smtClean="0"/>
              <a:t>data</a:t>
            </a:r>
            <a:r>
              <a:rPr lang="de-DE" baseline="0" dirty="0" smtClean="0"/>
              <a:t> </a:t>
            </a:r>
            <a:r>
              <a:rPr lang="de-DE" baseline="0" dirty="0" err="1" smtClean="0"/>
              <a:t>sets</a:t>
            </a:r>
            <a:endParaRPr lang="de-DE"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de-DE" dirty="0" smtClean="0"/>
              <a:t> </a:t>
            </a:r>
            <a:r>
              <a:rPr lang="de-DE" dirty="0" err="1" smtClean="0"/>
              <a:t>personally</a:t>
            </a:r>
            <a:r>
              <a:rPr lang="de-DE" dirty="0" smtClean="0"/>
              <a:t> </a:t>
            </a:r>
            <a:r>
              <a:rPr lang="de-DE" dirty="0" err="1" smtClean="0"/>
              <a:t>most</a:t>
            </a:r>
            <a:r>
              <a:rPr lang="de-DE" dirty="0" smtClean="0"/>
              <a:t> </a:t>
            </a:r>
            <a:r>
              <a:rPr lang="de-DE" dirty="0" err="1" smtClean="0"/>
              <a:t>interesting</a:t>
            </a:r>
            <a:r>
              <a:rPr lang="de-DE" dirty="0" smtClean="0"/>
              <a:t>: </a:t>
            </a:r>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advantages</a:t>
            </a:r>
            <a:r>
              <a:rPr lang="de-DE" dirty="0" smtClean="0"/>
              <a:t> </a:t>
            </a:r>
            <a:r>
              <a:rPr lang="de-DE" dirty="0" err="1" smtClean="0"/>
              <a:t>of</a:t>
            </a:r>
            <a:r>
              <a:rPr lang="de-DE" baseline="0" dirty="0" smtClean="0"/>
              <a:t> </a:t>
            </a:r>
            <a:r>
              <a:rPr lang="de-DE" baseline="0" dirty="0" err="1" smtClean="0"/>
              <a:t>doing</a:t>
            </a:r>
            <a:r>
              <a:rPr lang="de-DE" baseline="0" dirty="0" smtClean="0"/>
              <a:t> </a:t>
            </a:r>
            <a:r>
              <a:rPr lang="de-DE" baseline="0" dirty="0" err="1" smtClean="0"/>
              <a:t>it</a:t>
            </a:r>
            <a:r>
              <a:rPr lang="de-DE" baseline="0" dirty="0" smtClean="0"/>
              <a:t> </a:t>
            </a:r>
            <a:r>
              <a:rPr lang="de-DE" baseline="0" dirty="0" err="1" smtClean="0"/>
              <a:t>this</a:t>
            </a:r>
            <a:r>
              <a:rPr lang="de-DE" baseline="0" dirty="0" smtClean="0"/>
              <a:t> </a:t>
            </a:r>
            <a:r>
              <a:rPr lang="de-DE" baseline="0" dirty="0" err="1" smtClean="0"/>
              <a:t>way</a:t>
            </a:r>
            <a:r>
              <a:rPr lang="de-DE" baseline="0" dirty="0" smtClean="0"/>
              <a:t> + </a:t>
            </a:r>
            <a:r>
              <a:rPr lang="de-DE" baseline="0" dirty="0" err="1" smtClean="0"/>
              <a:t>discuss</a:t>
            </a:r>
            <a:r>
              <a:rPr lang="de-DE" baseline="0" dirty="0" smtClean="0"/>
              <a:t> </a:t>
            </a:r>
            <a:r>
              <a:rPr lang="de-DE" baseline="0" dirty="0" err="1" smtClean="0"/>
              <a:t>about</a:t>
            </a:r>
            <a:r>
              <a:rPr lang="de-DE" baseline="0" dirty="0" smtClean="0"/>
              <a:t> </a:t>
            </a:r>
            <a:r>
              <a:rPr lang="de-DE" baseline="0" dirty="0" err="1" smtClean="0"/>
              <a:t>arguments</a:t>
            </a:r>
            <a:r>
              <a:rPr lang="de-DE" baseline="0" dirty="0" smtClean="0"/>
              <a:t> </a:t>
            </a:r>
            <a:r>
              <a:rPr lang="de-DE" baseline="0" dirty="0" err="1" smtClean="0"/>
              <a:t>against</a:t>
            </a:r>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bwMode="auto">
          <a:xfrm>
            <a:off x="3776663" y="9429750"/>
            <a:ext cx="2890837" cy="496888"/>
          </a:xfrm>
          <a:prstGeom prst="rect">
            <a:avLst/>
          </a:prstGeom>
          <a:noFill/>
          <a:ln>
            <a:miter lim="800000"/>
            <a:headEnd/>
            <a:tailEnd/>
          </a:ln>
        </p:spPr>
        <p:txBody>
          <a:bodyPr/>
          <a:lstStyle/>
          <a:p>
            <a:fld id="{54DE7A38-16F6-42A8-9504-BD5CD86EB147}" type="slidenum">
              <a:rPr lang="de-DE"/>
              <a:pPr/>
              <a:t>23</a:t>
            </a:fld>
            <a:endParaRPr lang="de-DE"/>
          </a:p>
        </p:txBody>
      </p:sp>
      <p:sp>
        <p:nvSpPr>
          <p:cNvPr id="40963" name="Slide Image Placeholder 8"/>
          <p:cNvSpPr>
            <a:spLocks noGrp="1" noRot="1" noChangeAspect="1" noTextEdit="1"/>
          </p:cNvSpPr>
          <p:nvPr>
            <p:ph type="sldImg"/>
          </p:nvPr>
        </p:nvSpPr>
        <p:spPr>
          <a:ln/>
        </p:spPr>
      </p:sp>
      <p:sp>
        <p:nvSpPr>
          <p:cNvPr id="40964" name="Notes Placeholder 9"/>
          <p:cNvSpPr>
            <a:spLocks noGrp="1"/>
          </p:cNvSpPr>
          <p:nvPr>
            <p:ph type="body" idx="1"/>
          </p:nvPr>
        </p:nvSpPr>
        <p:spPr bwMode="auto">
          <a:noFill/>
          <a:ln w="9525"/>
        </p:spPr>
        <p:txBody>
          <a:bodyPr/>
          <a:lstStyle/>
          <a:p>
            <a:pPr eaLnBrk="1" hangingPunct="1">
              <a:spcBef>
                <a:spcPct val="0"/>
              </a:spcBef>
            </a:pPr>
            <a:r>
              <a:rPr lang="en-US" sz="1200" dirty="0" smtClean="0"/>
              <a:t>Comments:</a:t>
            </a:r>
          </a:p>
          <a:p>
            <a:pPr marL="228600" indent="-228600" eaLnBrk="1" hangingPunct="1">
              <a:spcBef>
                <a:spcPct val="0"/>
              </a:spcBef>
              <a:buFont typeface="+mj-lt"/>
              <a:buAutoNum type="arabicPeriod"/>
            </a:pPr>
            <a:r>
              <a:rPr lang="en-US" sz="1200" dirty="0" smtClean="0"/>
              <a:t>In the Web, we have –of course- meanwhile attempts for</a:t>
            </a:r>
            <a:r>
              <a:rPr lang="en-US" sz="1200" baseline="0" dirty="0" smtClean="0"/>
              <a:t> structuring the information, e.g. by using </a:t>
            </a:r>
            <a:r>
              <a:rPr lang="en-US" sz="1200" baseline="0" dirty="0" err="1" smtClean="0"/>
              <a:t>RDFa</a:t>
            </a:r>
            <a:r>
              <a:rPr lang="en-US" sz="1200" baseline="0" dirty="0" smtClean="0"/>
              <a:t>, </a:t>
            </a:r>
            <a:r>
              <a:rPr lang="en-US" sz="1200" baseline="0" dirty="0" err="1" smtClean="0"/>
              <a:t>ontologies</a:t>
            </a:r>
            <a:r>
              <a:rPr lang="en-US" sz="1200" baseline="0" dirty="0" smtClean="0"/>
              <a:t> (FOAF etc). Let’s think more of the web a few years ago.</a:t>
            </a:r>
            <a:endParaRPr lang="en-US" sz="1200" b="0" i="0" baseline="0" dirty="0" smtClean="0"/>
          </a:p>
          <a:p>
            <a:pPr marL="228600" indent="-228600">
              <a:buFont typeface="+mj-lt"/>
              <a:buAutoNum type="arabicPeriod"/>
            </a:pPr>
            <a:r>
              <a:rPr lang="en-US" sz="1200" b="0" i="0" baseline="0" dirty="0" smtClean="0"/>
              <a:t>Closed world </a:t>
            </a:r>
            <a:r>
              <a:rPr lang="en-US" sz="1200" b="0" i="0" baseline="0" dirty="0" err="1" smtClean="0"/>
              <a:t>vs</a:t>
            </a:r>
            <a:r>
              <a:rPr lang="en-US" sz="1200" b="0" i="0" baseline="0" dirty="0" smtClean="0"/>
              <a:t> open world: This is certainly a matter of debate. … E.G. </a:t>
            </a:r>
            <a:r>
              <a:rPr lang="en-US" b="0" i="0" dirty="0" smtClean="0"/>
              <a:t>Michael K. Bergman (CEO and co-founder of </a:t>
            </a:r>
            <a:r>
              <a:rPr lang="en-US" b="0" i="0" dirty="0" smtClean="0">
                <a:hlinkClick r:id="rId3"/>
              </a:rPr>
              <a:t>Structured Dynamics LLC</a:t>
            </a:r>
            <a:r>
              <a:rPr lang="en-US" b="0" i="0" dirty="0" smtClean="0"/>
              <a:t>) stresses in “</a:t>
            </a:r>
            <a:r>
              <a:rPr lang="en-US" b="0" i="0" dirty="0" smtClean="0">
                <a:hlinkClick r:id="rId4" tooltip="Permanent Link to Seven Pillars of the &lt;i&gt;Open Semantic Enterprise&lt;/i&gt;"/>
              </a:rPr>
              <a:t>Seven Pillars of the Open Semantic Enterprise</a:t>
            </a:r>
            <a:r>
              <a:rPr lang="en-US" b="0" i="0" dirty="0" smtClean="0"/>
              <a:t>”, an open world</a:t>
            </a:r>
            <a:r>
              <a:rPr lang="en-US" b="0" i="0" baseline="0" dirty="0" smtClean="0"/>
              <a:t> mindset is fundamental.</a:t>
            </a:r>
          </a:p>
          <a:p>
            <a:pPr marL="228600" indent="-228600">
              <a:buFont typeface="+mj-lt"/>
              <a:buAutoNum type="arabicPeriod"/>
            </a:pPr>
            <a:endParaRPr lang="en-US" b="0" i="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de-DE" smtClean="0"/>
              <a:pPr/>
              <a:t>25</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de-DE" dirty="0" smtClean="0"/>
              <a:t> </a:t>
            </a:r>
            <a:r>
              <a:rPr lang="de-DE" dirty="0" err="1" smtClean="0"/>
              <a:t>Sources:enterprise</a:t>
            </a:r>
            <a:r>
              <a:rPr lang="de-DE" baseline="0" dirty="0" smtClean="0"/>
              <a:t> </a:t>
            </a:r>
            <a:r>
              <a:rPr lang="de-DE" baseline="0" dirty="0" err="1" smtClean="0"/>
              <a:t>environment</a:t>
            </a:r>
            <a:r>
              <a:rPr lang="de-DE" baseline="0" dirty="0" smtClean="0"/>
              <a:t>; in </a:t>
            </a:r>
            <a:r>
              <a:rPr lang="de-DE" baseline="0" dirty="0" err="1" smtClean="0"/>
              <a:t>project</a:t>
            </a:r>
            <a:r>
              <a:rPr lang="de-DE" baseline="0" dirty="0" smtClean="0"/>
              <a:t>: </a:t>
            </a:r>
            <a:r>
              <a:rPr lang="de-DE" baseline="0" dirty="0" err="1" smtClean="0"/>
              <a:t>product-related</a:t>
            </a:r>
            <a:r>
              <a:rPr lang="de-DE" baseline="0" dirty="0" smtClean="0"/>
              <a:t> </a:t>
            </a:r>
            <a:r>
              <a:rPr lang="de-DE" baseline="0" dirty="0" err="1" smtClean="0"/>
              <a:t>information</a:t>
            </a:r>
            <a:r>
              <a:rPr lang="de-DE" baseline="0" dirty="0" smtClean="0"/>
              <a:t>; </a:t>
            </a:r>
            <a:r>
              <a:rPr lang="de-DE" baseline="0" dirty="0" err="1" smtClean="0"/>
              <a:t>structured</a:t>
            </a:r>
            <a:r>
              <a:rPr lang="de-DE" baseline="0" dirty="0" smtClean="0"/>
              <a:t> in </a:t>
            </a:r>
            <a:r>
              <a:rPr lang="de-DE" baseline="0" dirty="0" err="1" smtClean="0"/>
              <a:t>databases</a:t>
            </a:r>
            <a:r>
              <a:rPr lang="de-DE" baseline="0" dirty="0" smtClean="0"/>
              <a:t> + </a:t>
            </a:r>
            <a:r>
              <a:rPr lang="de-DE" baseline="0" dirty="0" err="1" smtClean="0"/>
              <a:t>unstructured</a:t>
            </a:r>
            <a:r>
              <a:rPr lang="de-DE" baseline="0" dirty="0" smtClean="0"/>
              <a:t> </a:t>
            </a:r>
            <a:r>
              <a:rPr lang="de-DE" baseline="0" dirty="0" err="1" smtClean="0"/>
              <a:t>text</a:t>
            </a:r>
            <a:r>
              <a:rPr lang="de-DE" baseline="0" dirty="0" smtClean="0"/>
              <a:t>; e.g. </a:t>
            </a:r>
            <a:r>
              <a:rPr lang="de-DE" baseline="0" dirty="0" err="1" smtClean="0"/>
              <a:t>customer</a:t>
            </a:r>
            <a:r>
              <a:rPr lang="de-DE" baseline="0" dirty="0" smtClean="0"/>
              <a:t> </a:t>
            </a:r>
            <a:r>
              <a:rPr lang="de-DE" baseline="0" dirty="0" err="1" smtClean="0"/>
              <a:t>entry</a:t>
            </a:r>
            <a:r>
              <a:rPr lang="de-DE" baseline="0" dirty="0" smtClean="0"/>
              <a:t> </a:t>
            </a:r>
            <a:r>
              <a:rPr lang="de-DE" baseline="0" dirty="0" err="1" smtClean="0"/>
              <a:t>database</a:t>
            </a:r>
            <a:r>
              <a:rPr lang="de-DE" baseline="0" dirty="0" smtClean="0"/>
              <a:t> </a:t>
            </a:r>
            <a:r>
              <a:rPr lang="de-DE" baseline="0" dirty="0" err="1" smtClean="0"/>
              <a:t>related</a:t>
            </a:r>
            <a:r>
              <a:rPr lang="de-DE" baseline="0" dirty="0" smtClean="0"/>
              <a:t> </a:t>
            </a:r>
            <a:r>
              <a:rPr lang="de-DE" baseline="0" dirty="0" err="1" smtClean="0"/>
              <a:t>to</a:t>
            </a:r>
            <a:r>
              <a:rPr lang="de-DE" baseline="0" dirty="0" smtClean="0"/>
              <a:t> </a:t>
            </a:r>
            <a:r>
              <a:rPr lang="de-DE" baseline="0" dirty="0" err="1" smtClean="0"/>
              <a:t>mentioning</a:t>
            </a:r>
            <a:r>
              <a:rPr lang="de-DE" baseline="0" dirty="0" smtClean="0"/>
              <a:t> </a:t>
            </a:r>
            <a:r>
              <a:rPr lang="de-DE" baseline="0" dirty="0" err="1" smtClean="0"/>
              <a:t>of</a:t>
            </a:r>
            <a:r>
              <a:rPr lang="de-DE" baseline="0" dirty="0" smtClean="0"/>
              <a:t> </a:t>
            </a:r>
            <a:r>
              <a:rPr lang="de-DE" baseline="0" dirty="0" err="1" smtClean="0"/>
              <a:t>customer</a:t>
            </a:r>
            <a:r>
              <a:rPr lang="de-DE" baseline="0" dirty="0" smtClean="0"/>
              <a:t> in </a:t>
            </a:r>
            <a:r>
              <a:rPr lang="de-DE" baseline="0" dirty="0" err="1" smtClean="0"/>
              <a:t>document</a:t>
            </a:r>
            <a:endParaRPr lang="de-DE" dirty="0" smtClean="0"/>
          </a:p>
          <a:p>
            <a:pPr>
              <a:buFont typeface="Arial" pitchFamily="34" charset="0"/>
              <a:buChar char="•"/>
            </a:pPr>
            <a:r>
              <a:rPr lang="de-DE" baseline="0" dirty="0" smtClean="0"/>
              <a:t> Graph / </a:t>
            </a:r>
            <a:r>
              <a:rPr lang="de-DE" baseline="0" dirty="0" err="1" smtClean="0"/>
              <a:t>ontology</a:t>
            </a:r>
            <a:r>
              <a:rPr lang="de-DE" baseline="0" dirty="0" smtClean="0"/>
              <a:t>: ONE </a:t>
            </a:r>
            <a:r>
              <a:rPr lang="de-DE" baseline="0" dirty="0" err="1" smtClean="0"/>
              <a:t>graph</a:t>
            </a:r>
            <a:r>
              <a:rPr lang="de-DE" baseline="0" dirty="0" smtClean="0"/>
              <a:t>, ONE </a:t>
            </a:r>
            <a:r>
              <a:rPr lang="de-DE" baseline="0" dirty="0" err="1" smtClean="0"/>
              <a:t>node</a:t>
            </a:r>
            <a:r>
              <a:rPr lang="de-DE" baseline="0" dirty="0" smtClean="0"/>
              <a:t> per „</a:t>
            </a:r>
            <a:r>
              <a:rPr lang="de-DE" baseline="0" dirty="0" err="1" smtClean="0"/>
              <a:t>thing</a:t>
            </a:r>
            <a:r>
              <a:rPr lang="de-DE" baseline="0" dirty="0" smtClean="0"/>
              <a:t>“</a:t>
            </a:r>
          </a:p>
          <a:p>
            <a:pPr>
              <a:buFont typeface="Arial" pitchFamily="34" charset="0"/>
              <a:buChar char="•"/>
            </a:pPr>
            <a:r>
              <a:rPr lang="de-DE" baseline="0" dirty="0" smtClean="0"/>
              <a:t> UI: </a:t>
            </a:r>
            <a:r>
              <a:rPr lang="de-DE" baseline="0" dirty="0" err="1" smtClean="0"/>
              <a:t>for</a:t>
            </a:r>
            <a:r>
              <a:rPr lang="de-DE" baseline="0" dirty="0" smtClean="0"/>
              <a:t> </a:t>
            </a:r>
            <a:r>
              <a:rPr lang="de-DE" baseline="0" dirty="0" err="1" smtClean="0"/>
              <a:t>search</a:t>
            </a:r>
            <a:r>
              <a:rPr lang="de-DE" baseline="0" dirty="0" smtClean="0"/>
              <a:t> etc., </a:t>
            </a:r>
            <a:r>
              <a:rPr lang="de-DE" baseline="0" dirty="0" err="1" smtClean="0"/>
              <a:t>take</a:t>
            </a:r>
            <a:r>
              <a:rPr lang="de-DE" baseline="0" dirty="0" smtClean="0"/>
              <a:t> </a:t>
            </a:r>
            <a:r>
              <a:rPr lang="de-DE" baseline="0" dirty="0" err="1" smtClean="0"/>
              <a:t>advantage</a:t>
            </a:r>
            <a:r>
              <a:rPr lang="de-DE" baseline="0" dirty="0" smtClean="0"/>
              <a:t> </a:t>
            </a:r>
            <a:r>
              <a:rPr lang="de-DE" baseline="0" dirty="0" err="1" smtClean="0"/>
              <a:t>of</a:t>
            </a:r>
            <a:r>
              <a:rPr lang="de-DE" baseline="0" dirty="0" smtClean="0"/>
              <a:t> links/</a:t>
            </a:r>
            <a:r>
              <a:rPr lang="de-DE" baseline="0" dirty="0" err="1" smtClean="0"/>
              <a:t>graph</a:t>
            </a:r>
            <a:r>
              <a:rPr lang="de-DE" baseline="0" dirty="0" smtClean="0"/>
              <a:t>; do not </a:t>
            </a:r>
            <a:r>
              <a:rPr lang="de-DE" baseline="0" dirty="0" err="1" smtClean="0"/>
              <a:t>require</a:t>
            </a:r>
            <a:r>
              <a:rPr lang="de-DE" baseline="0" dirty="0" smtClean="0"/>
              <a:t> </a:t>
            </a:r>
            <a:r>
              <a:rPr lang="de-DE" baseline="0" dirty="0" err="1" smtClean="0"/>
              <a:t>the</a:t>
            </a:r>
            <a:r>
              <a:rPr lang="de-DE" baseline="0" dirty="0" smtClean="0"/>
              <a:t> </a:t>
            </a:r>
            <a:r>
              <a:rPr lang="de-DE" baseline="0" dirty="0" err="1" smtClean="0"/>
              <a:t>user</a:t>
            </a:r>
            <a:r>
              <a:rPr lang="de-DE" baseline="0" dirty="0" smtClean="0"/>
              <a:t> </a:t>
            </a:r>
            <a:r>
              <a:rPr lang="de-DE" baseline="0" dirty="0" err="1" smtClean="0"/>
              <a:t>to</a:t>
            </a:r>
            <a:r>
              <a:rPr lang="de-DE" baseline="0" dirty="0" smtClean="0"/>
              <a:t> </a:t>
            </a:r>
            <a:r>
              <a:rPr lang="de-DE" baseline="0" dirty="0" err="1" smtClean="0"/>
              <a:t>learn</a:t>
            </a:r>
            <a:r>
              <a:rPr lang="de-DE" baseline="0" dirty="0" smtClean="0"/>
              <a:t> a </a:t>
            </a:r>
            <a:r>
              <a:rPr lang="de-DE" baseline="0" dirty="0" err="1" smtClean="0"/>
              <a:t>complicated</a:t>
            </a:r>
            <a:r>
              <a:rPr lang="de-DE" baseline="0" dirty="0" smtClean="0"/>
              <a:t> </a:t>
            </a:r>
            <a:r>
              <a:rPr lang="de-DE" baseline="0" dirty="0" err="1" smtClean="0"/>
              <a:t>language</a:t>
            </a:r>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de-DE" dirty="0" err="1" smtClean="0"/>
              <a:t>Developpers</a:t>
            </a:r>
            <a:r>
              <a:rPr lang="de-DE" baseline="0" dirty="0" smtClean="0"/>
              <a:t> and </a:t>
            </a:r>
            <a:r>
              <a:rPr lang="de-DE" baseline="0" dirty="0" err="1" smtClean="0"/>
              <a:t>users</a:t>
            </a:r>
            <a:endParaRPr lang="de-DE" baseline="0"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w="9525"/>
        </p:spPr>
        <p:txBody>
          <a:bodyPr/>
          <a:lstStyle/>
          <a:p>
            <a:pPr eaLnBrk="1" hangingPunct="1">
              <a:buFont typeface="Arial" charset="0"/>
              <a:buNone/>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4294967295"/>
          </p:nvPr>
        </p:nvSpPr>
        <p:spPr bwMode="auto">
          <a:xfrm>
            <a:off x="3776663" y="9429750"/>
            <a:ext cx="2890837" cy="496888"/>
          </a:xfrm>
          <a:prstGeom prst="rect">
            <a:avLst/>
          </a:prstGeom>
          <a:noFill/>
          <a:ln>
            <a:miter lim="800000"/>
            <a:headEnd/>
            <a:tailEnd/>
          </a:ln>
        </p:spPr>
        <p:txBody>
          <a:bodyPr/>
          <a:lstStyle/>
          <a:p>
            <a:fld id="{19AF5D86-2D8F-4A52-B34B-3B11F99740A3}" type="slidenum">
              <a:rPr lang="de-DE"/>
              <a:pPr/>
              <a:t>6</a:t>
            </a:fld>
            <a:endParaRPr lang="de-DE"/>
          </a:p>
        </p:txBody>
      </p:sp>
      <p:sp>
        <p:nvSpPr>
          <p:cNvPr id="45059" name="Slide Image Placeholder 8"/>
          <p:cNvSpPr>
            <a:spLocks noGrp="1" noRot="1" noChangeAspect="1" noTextEdit="1"/>
          </p:cNvSpPr>
          <p:nvPr>
            <p:ph type="sldImg"/>
          </p:nvPr>
        </p:nvSpPr>
        <p:spPr>
          <a:ln/>
        </p:spPr>
      </p:sp>
      <p:sp>
        <p:nvSpPr>
          <p:cNvPr id="45060" name="Notes Placeholder 9"/>
          <p:cNvSpPr>
            <a:spLocks noGrp="1"/>
          </p:cNvSpPr>
          <p:nvPr>
            <p:ph type="body" idx="1"/>
          </p:nvPr>
        </p:nvSpPr>
        <p:spPr bwMode="auto">
          <a:noFill/>
          <a:ln w="9525"/>
        </p:spPr>
        <p:txBody>
          <a:bodyPr/>
          <a:lstStyle/>
          <a:p>
            <a:pPr eaLnBrk="1" hangingPunct="1">
              <a:spcBef>
                <a:spcPct val="0"/>
              </a:spcBef>
            </a:pPr>
            <a:r>
              <a:rPr lang="de-DE" sz="800" dirty="0" smtClean="0"/>
              <a:t>Information </a:t>
            </a:r>
            <a:r>
              <a:rPr lang="de-DE" sz="800" dirty="0" err="1" smtClean="0"/>
              <a:t>lifting</a:t>
            </a:r>
            <a:r>
              <a:rPr lang="de-DE" sz="800" dirty="0" smtClean="0"/>
              <a:t> </a:t>
            </a:r>
            <a:r>
              <a:rPr lang="de-DE" sz="800" dirty="0" err="1" smtClean="0"/>
              <a:t>refers</a:t>
            </a:r>
            <a:r>
              <a:rPr lang="de-DE" sz="800" dirty="0" smtClean="0"/>
              <a:t> </a:t>
            </a:r>
            <a:r>
              <a:rPr lang="de-DE" sz="800" dirty="0" err="1" smtClean="0"/>
              <a:t>to</a:t>
            </a:r>
            <a:r>
              <a:rPr lang="de-DE" sz="800" dirty="0" smtClean="0"/>
              <a:t> </a:t>
            </a:r>
            <a:r>
              <a:rPr lang="de-DE" sz="800" dirty="0" err="1" smtClean="0"/>
              <a:t>the</a:t>
            </a:r>
            <a:r>
              <a:rPr lang="de-DE" sz="800" dirty="0" smtClean="0"/>
              <a:t> </a:t>
            </a:r>
            <a:r>
              <a:rPr lang="de-DE" sz="800" dirty="0" err="1" smtClean="0"/>
              <a:t>demo</a:t>
            </a:r>
            <a:r>
              <a:rPr lang="de-DE" sz="800" dirty="0" smtClean="0"/>
              <a:t> of „Dokumentenintegration“, </a:t>
            </a:r>
            <a:r>
              <a:rPr lang="de-DE" sz="800" dirty="0" err="1" smtClean="0"/>
              <a:t>where</a:t>
            </a:r>
            <a:r>
              <a:rPr lang="de-DE" sz="800" dirty="0" smtClean="0"/>
              <a:t> </a:t>
            </a:r>
            <a:r>
              <a:rPr lang="de-DE" sz="800" dirty="0" err="1" smtClean="0"/>
              <a:t>instances</a:t>
            </a:r>
            <a:r>
              <a:rPr lang="de-DE" sz="800" dirty="0" smtClean="0"/>
              <a:t> </a:t>
            </a:r>
            <a:r>
              <a:rPr lang="de-DE" sz="800" dirty="0" err="1" smtClean="0"/>
              <a:t>from</a:t>
            </a:r>
            <a:r>
              <a:rPr lang="de-DE" sz="800" dirty="0" smtClean="0"/>
              <a:t> an Excel-Sheet </a:t>
            </a:r>
            <a:r>
              <a:rPr lang="de-DE" sz="800" dirty="0" err="1" smtClean="0"/>
              <a:t>are</a:t>
            </a:r>
            <a:r>
              <a:rPr lang="de-DE" sz="800" dirty="0" smtClean="0"/>
              <a:t> </a:t>
            </a:r>
            <a:r>
              <a:rPr lang="de-DE" sz="800" dirty="0" err="1" smtClean="0"/>
              <a:t>imported</a:t>
            </a:r>
            <a:r>
              <a:rPr lang="de-DE" sz="800" baseline="0" dirty="0" smtClean="0"/>
              <a:t> and </a:t>
            </a:r>
            <a:r>
              <a:rPr lang="de-DE" sz="800" baseline="0" dirty="0" err="1" smtClean="0"/>
              <a:t>linked</a:t>
            </a:r>
            <a:r>
              <a:rPr lang="de-DE" sz="800" baseline="0" dirty="0" smtClean="0"/>
              <a:t> </a:t>
            </a:r>
            <a:r>
              <a:rPr lang="de-DE" sz="800" baseline="0" dirty="0" err="1" smtClean="0"/>
              <a:t>with</a:t>
            </a:r>
            <a:r>
              <a:rPr lang="de-DE" sz="800" baseline="0" dirty="0" smtClean="0"/>
              <a:t> Johannes‘ </a:t>
            </a:r>
            <a:r>
              <a:rPr lang="de-DE" sz="800" baseline="0" dirty="0" err="1" smtClean="0"/>
              <a:t>tool</a:t>
            </a:r>
            <a:r>
              <a:rPr lang="de-DE" sz="800" baseline="0" dirty="0" smtClean="0"/>
              <a:t> </a:t>
            </a:r>
            <a:r>
              <a:rPr lang="de-DE" sz="800" baseline="0" dirty="0" err="1" smtClean="0"/>
              <a:t>to</a:t>
            </a:r>
            <a:r>
              <a:rPr lang="de-DE" sz="800" baseline="0" dirty="0" smtClean="0"/>
              <a:t> </a:t>
            </a:r>
            <a:r>
              <a:rPr lang="de-DE" sz="800" baseline="0" dirty="0" err="1" smtClean="0"/>
              <a:t>the</a:t>
            </a:r>
            <a:r>
              <a:rPr lang="de-DE" sz="800" baseline="0" dirty="0" smtClean="0"/>
              <a:t> </a:t>
            </a:r>
            <a:r>
              <a:rPr lang="de-DE" sz="800" baseline="0" dirty="0" err="1" smtClean="0"/>
              <a:t>existing</a:t>
            </a:r>
            <a:r>
              <a:rPr lang="de-DE" sz="800" baseline="0" dirty="0" smtClean="0"/>
              <a:t> </a:t>
            </a:r>
            <a:r>
              <a:rPr lang="de-DE" sz="800" baseline="0" dirty="0" err="1" smtClean="0"/>
              <a:t>instances</a:t>
            </a:r>
            <a:r>
              <a:rPr lang="de-DE" sz="800" baseline="0" dirty="0" smtClean="0"/>
              <a:t>.</a:t>
            </a:r>
          </a:p>
          <a:p>
            <a:pPr eaLnBrk="1" hangingPunct="1">
              <a:spcBef>
                <a:spcPct val="0"/>
              </a:spcBef>
            </a:pPr>
            <a:endParaRPr lang="de-DE" sz="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It should be noted that we do not restrict ourselves to Semantic Web technologies, but include for example </a:t>
            </a:r>
            <a:r>
              <a:rPr lang="en-US" sz="1200" dirty="0" err="1" smtClean="0"/>
              <a:t>FLogic</a:t>
            </a:r>
            <a:r>
              <a:rPr lang="en-US" sz="1200" dirty="0" smtClean="0"/>
              <a:t> as language and the corresponding applications from Ontoprise like </a:t>
            </a:r>
            <a:r>
              <a:rPr lang="en-US" sz="1200" dirty="0" err="1" smtClean="0"/>
              <a:t>OntoStudio</a:t>
            </a:r>
            <a:r>
              <a:rPr lang="en-US" sz="1200" dirty="0" smtClean="0"/>
              <a:t> and </a:t>
            </a:r>
            <a:r>
              <a:rPr lang="en-US" sz="1200" dirty="0" err="1" smtClean="0"/>
              <a:t>OntoBroker</a:t>
            </a:r>
            <a:r>
              <a:rPr lang="en-US" sz="1200" dirty="0" smtClean="0"/>
              <a:t> as well.</a:t>
            </a:r>
            <a:endParaRPr lang="de-DE" sz="1200" dirty="0" smtClean="0"/>
          </a:p>
          <a:p>
            <a:endParaRPr lang="de-DE"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bwMode="auto">
          <a:xfrm>
            <a:off x="3776663" y="9429750"/>
            <a:ext cx="2890837" cy="496888"/>
          </a:xfrm>
          <a:prstGeom prst="rect">
            <a:avLst/>
          </a:prstGeom>
          <a:noFill/>
          <a:ln>
            <a:miter lim="800000"/>
            <a:headEnd/>
            <a:tailEnd/>
          </a:ln>
        </p:spPr>
        <p:txBody>
          <a:bodyPr/>
          <a:lstStyle/>
          <a:p>
            <a:fld id="{54DE7A38-16F6-42A8-9504-BD5CD86EB147}" type="slidenum">
              <a:rPr lang="de-DE"/>
              <a:pPr/>
              <a:t>10</a:t>
            </a:fld>
            <a:endParaRPr lang="de-DE"/>
          </a:p>
        </p:txBody>
      </p:sp>
      <p:sp>
        <p:nvSpPr>
          <p:cNvPr id="40963" name="Slide Image Placeholder 8"/>
          <p:cNvSpPr>
            <a:spLocks noGrp="1" noRot="1" noChangeAspect="1" noTextEdit="1"/>
          </p:cNvSpPr>
          <p:nvPr>
            <p:ph type="sldImg"/>
          </p:nvPr>
        </p:nvSpPr>
        <p:spPr>
          <a:ln/>
        </p:spPr>
      </p:sp>
      <p:sp>
        <p:nvSpPr>
          <p:cNvPr id="40964" name="Notes Placeholder 9"/>
          <p:cNvSpPr>
            <a:spLocks noGrp="1"/>
          </p:cNvSpPr>
          <p:nvPr>
            <p:ph type="body" idx="1"/>
          </p:nvPr>
        </p:nvSpPr>
        <p:spPr bwMode="auto">
          <a:noFill/>
          <a:ln w="9525"/>
        </p:spPr>
        <p:txBody>
          <a:bodyPr/>
          <a:lstStyle/>
          <a:p>
            <a:pPr eaLnBrk="1" hangingPunct="1">
              <a:spcBef>
                <a:spcPct val="0"/>
              </a:spcBef>
            </a:pPr>
            <a:r>
              <a:rPr lang="en-US" sz="1200" dirty="0" smtClean="0"/>
              <a:t>Comments:</a:t>
            </a:r>
          </a:p>
          <a:p>
            <a:pPr marL="228600" indent="-228600" eaLnBrk="1" hangingPunct="1">
              <a:spcBef>
                <a:spcPct val="0"/>
              </a:spcBef>
              <a:buFont typeface="+mj-lt"/>
              <a:buAutoNum type="arabicPeriod"/>
            </a:pPr>
            <a:r>
              <a:rPr lang="en-US" sz="1200" dirty="0" smtClean="0"/>
              <a:t>In the Web, we have –of course- meanwhile attempts for</a:t>
            </a:r>
            <a:r>
              <a:rPr lang="en-US" sz="1200" baseline="0" dirty="0" smtClean="0"/>
              <a:t> structuring the information, e.g. by using </a:t>
            </a:r>
            <a:r>
              <a:rPr lang="en-US" sz="1200" baseline="0" dirty="0" err="1" smtClean="0"/>
              <a:t>RDFa</a:t>
            </a:r>
            <a:r>
              <a:rPr lang="en-US" sz="1200" baseline="0" dirty="0" smtClean="0"/>
              <a:t>, </a:t>
            </a:r>
            <a:r>
              <a:rPr lang="en-US" sz="1200" baseline="0" dirty="0" err="1" smtClean="0"/>
              <a:t>ontologies</a:t>
            </a:r>
            <a:r>
              <a:rPr lang="en-US" sz="1200" baseline="0" dirty="0" smtClean="0"/>
              <a:t> (FOAF etc). Let’s think more of the web a few years ago.</a:t>
            </a:r>
            <a:endParaRPr lang="en-US" sz="1200" b="0" i="0" baseline="0" dirty="0" smtClean="0"/>
          </a:p>
          <a:p>
            <a:pPr marL="228600" indent="-228600">
              <a:buFont typeface="+mj-lt"/>
              <a:buAutoNum type="arabicPeriod"/>
            </a:pPr>
            <a:r>
              <a:rPr lang="en-US" sz="1200" b="0" i="0" baseline="0" dirty="0" smtClean="0"/>
              <a:t>Closed world </a:t>
            </a:r>
            <a:r>
              <a:rPr lang="en-US" sz="1200" b="0" i="0" baseline="0" dirty="0" err="1" smtClean="0"/>
              <a:t>vs</a:t>
            </a:r>
            <a:r>
              <a:rPr lang="en-US" sz="1200" b="0" i="0" baseline="0" dirty="0" smtClean="0"/>
              <a:t> open world: This is certainly a matter of debate. … E.G. </a:t>
            </a:r>
            <a:r>
              <a:rPr lang="en-US" b="0" i="0" dirty="0" smtClean="0"/>
              <a:t>Michael K. Bergman (CEO and co-founder of </a:t>
            </a:r>
            <a:r>
              <a:rPr lang="en-US" b="0" i="0" dirty="0" smtClean="0">
                <a:hlinkClick r:id="rId3"/>
              </a:rPr>
              <a:t>Structured Dynamics LLC</a:t>
            </a:r>
            <a:r>
              <a:rPr lang="en-US" b="0" i="0" dirty="0" smtClean="0"/>
              <a:t>) stresses in “</a:t>
            </a:r>
            <a:r>
              <a:rPr lang="en-US" b="0" i="0" dirty="0" smtClean="0">
                <a:hlinkClick r:id="rId4" tooltip="Permanent Link to Seven Pillars of the &lt;i&gt;Open Semantic Enterprise&lt;/i&gt;"/>
              </a:rPr>
              <a:t>Seven Pillars of the Open Semantic Enterprise</a:t>
            </a:r>
            <a:r>
              <a:rPr lang="en-US" b="0" i="0" dirty="0" smtClean="0"/>
              <a:t>”, an open world</a:t>
            </a:r>
            <a:r>
              <a:rPr lang="en-US" b="0" i="0" baseline="0" dirty="0" smtClean="0"/>
              <a:t> mindset is fundamental.</a:t>
            </a:r>
          </a:p>
          <a:p>
            <a:pPr marL="228600" indent="-228600">
              <a:buFont typeface="+mj-lt"/>
              <a:buAutoNum type="arabicPeriod"/>
            </a:pPr>
            <a:endParaRPr lang="en-US" b="0" i="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de-DE" dirty="0" smtClean="0"/>
              <a:t> </a:t>
            </a:r>
            <a:r>
              <a:rPr lang="de-DE" dirty="0" err="1" smtClean="0"/>
              <a:t>personally</a:t>
            </a:r>
            <a:r>
              <a:rPr lang="de-DE" dirty="0" smtClean="0"/>
              <a:t> </a:t>
            </a:r>
            <a:r>
              <a:rPr lang="de-DE" dirty="0" err="1" smtClean="0"/>
              <a:t>most</a:t>
            </a:r>
            <a:r>
              <a:rPr lang="de-DE" dirty="0" smtClean="0"/>
              <a:t> </a:t>
            </a:r>
            <a:r>
              <a:rPr lang="de-DE" dirty="0" err="1" smtClean="0"/>
              <a:t>interesting</a:t>
            </a:r>
            <a:r>
              <a:rPr lang="de-DE" dirty="0" smtClean="0"/>
              <a:t>: </a:t>
            </a:r>
            <a:r>
              <a:rPr lang="de-DE" dirty="0" err="1" smtClean="0"/>
              <a:t>what</a:t>
            </a:r>
            <a:r>
              <a:rPr lang="de-DE" dirty="0" smtClean="0"/>
              <a:t> </a:t>
            </a:r>
            <a:r>
              <a:rPr lang="de-DE" dirty="0" err="1" smtClean="0"/>
              <a:t>are</a:t>
            </a:r>
            <a:r>
              <a:rPr lang="de-DE" dirty="0" smtClean="0"/>
              <a:t> </a:t>
            </a:r>
            <a:r>
              <a:rPr lang="de-DE" dirty="0" err="1" smtClean="0"/>
              <a:t>the</a:t>
            </a:r>
            <a:r>
              <a:rPr lang="de-DE" dirty="0" smtClean="0"/>
              <a:t> </a:t>
            </a:r>
            <a:r>
              <a:rPr lang="de-DE" dirty="0" err="1" smtClean="0"/>
              <a:t>advantages</a:t>
            </a:r>
            <a:r>
              <a:rPr lang="de-DE" dirty="0" smtClean="0"/>
              <a:t> </a:t>
            </a:r>
            <a:r>
              <a:rPr lang="de-DE" dirty="0" err="1" smtClean="0"/>
              <a:t>of</a:t>
            </a:r>
            <a:r>
              <a:rPr lang="de-DE" baseline="0" dirty="0" smtClean="0"/>
              <a:t> </a:t>
            </a:r>
            <a:r>
              <a:rPr lang="de-DE" baseline="0" dirty="0" err="1" smtClean="0"/>
              <a:t>doing</a:t>
            </a:r>
            <a:r>
              <a:rPr lang="de-DE" baseline="0" dirty="0" smtClean="0"/>
              <a:t> </a:t>
            </a:r>
            <a:r>
              <a:rPr lang="de-DE" baseline="0" dirty="0" err="1" smtClean="0"/>
              <a:t>it</a:t>
            </a:r>
            <a:r>
              <a:rPr lang="de-DE" baseline="0" dirty="0" smtClean="0"/>
              <a:t> </a:t>
            </a:r>
            <a:r>
              <a:rPr lang="de-DE" baseline="0" dirty="0" err="1" smtClean="0"/>
              <a:t>this</a:t>
            </a:r>
            <a:r>
              <a:rPr lang="de-DE" baseline="0" dirty="0" smtClean="0"/>
              <a:t> </a:t>
            </a:r>
            <a:r>
              <a:rPr lang="de-DE" baseline="0" dirty="0" err="1" smtClean="0"/>
              <a:t>way</a:t>
            </a:r>
            <a:r>
              <a:rPr lang="de-DE" baseline="0" dirty="0" smtClean="0"/>
              <a:t> + </a:t>
            </a:r>
            <a:r>
              <a:rPr lang="de-DE" baseline="0" dirty="0" err="1" smtClean="0"/>
              <a:t>discuss</a:t>
            </a:r>
            <a:r>
              <a:rPr lang="de-DE" baseline="0" dirty="0" smtClean="0"/>
              <a:t> </a:t>
            </a:r>
            <a:r>
              <a:rPr lang="de-DE" baseline="0" dirty="0" err="1" smtClean="0"/>
              <a:t>about</a:t>
            </a:r>
            <a:r>
              <a:rPr lang="de-DE" baseline="0" dirty="0" smtClean="0"/>
              <a:t> </a:t>
            </a:r>
            <a:r>
              <a:rPr lang="de-DE" baseline="0" dirty="0" err="1" smtClean="0"/>
              <a:t>arguments</a:t>
            </a:r>
            <a:r>
              <a:rPr lang="de-DE" baseline="0" dirty="0" smtClean="0"/>
              <a:t> </a:t>
            </a:r>
            <a:r>
              <a:rPr lang="de-DE" baseline="0" dirty="0" err="1" smtClean="0"/>
              <a:t>against</a:t>
            </a:r>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charset="0"/>
              <a:buNone/>
            </a:pPr>
            <a:r>
              <a:rPr lang="de-DE" dirty="0" smtClean="0"/>
              <a:t>1: </a:t>
            </a:r>
            <a:r>
              <a:rPr lang="de-DE" dirty="0" err="1" smtClean="0"/>
              <a:t>Federation</a:t>
            </a:r>
            <a:endParaRPr lang="de-DE" dirty="0" smtClean="0"/>
          </a:p>
          <a:p>
            <a:pPr lvl="1">
              <a:buFont typeface="Arial" charset="0"/>
              <a:buChar char="•"/>
            </a:pPr>
            <a:r>
              <a:rPr lang="de-DE" dirty="0" err="1" smtClean="0"/>
              <a:t>Come</a:t>
            </a:r>
            <a:r>
              <a:rPr lang="de-DE" dirty="0" smtClean="0"/>
              <a:t> back </a:t>
            </a:r>
            <a:r>
              <a:rPr lang="de-DE" dirty="0" err="1" smtClean="0"/>
              <a:t>to</a:t>
            </a:r>
            <a:r>
              <a:rPr lang="de-DE" dirty="0" smtClean="0"/>
              <a:t> </a:t>
            </a:r>
            <a:r>
              <a:rPr lang="de-DE" dirty="0" err="1" smtClean="0"/>
              <a:t>Aletheia</a:t>
            </a:r>
            <a:r>
              <a:rPr lang="de-DE" dirty="0" smtClean="0"/>
              <a:t> </a:t>
            </a:r>
            <a:r>
              <a:rPr lang="de-DE" dirty="0" err="1" smtClean="0"/>
              <a:t>Example</a:t>
            </a:r>
            <a:endParaRPr lang="de-DE" dirty="0" smtClean="0"/>
          </a:p>
          <a:p>
            <a:pPr lvl="1">
              <a:buFont typeface="Arial" charset="0"/>
              <a:buChar char="•"/>
            </a:pPr>
            <a:r>
              <a:rPr lang="de-DE" dirty="0" smtClean="0"/>
              <a:t>Diff.</a:t>
            </a:r>
            <a:r>
              <a:rPr lang="de-DE" baseline="0" dirty="0" smtClean="0"/>
              <a:t> </a:t>
            </a:r>
            <a:r>
              <a:rPr lang="de-DE" baseline="0" dirty="0" err="1" smtClean="0"/>
              <a:t>Databases</a:t>
            </a:r>
            <a:r>
              <a:rPr lang="de-DE" baseline="0" dirty="0" smtClean="0"/>
              <a:t> -&gt; </a:t>
            </a:r>
            <a:r>
              <a:rPr lang="de-DE" baseline="0" dirty="0" err="1" smtClean="0"/>
              <a:t>more</a:t>
            </a:r>
            <a:r>
              <a:rPr lang="de-DE" baseline="0" dirty="0" smtClean="0"/>
              <a:t> </a:t>
            </a:r>
            <a:r>
              <a:rPr lang="de-DE" baseline="0" dirty="0" err="1" smtClean="0"/>
              <a:t>infor</a:t>
            </a:r>
            <a:r>
              <a:rPr lang="de-DE" baseline="0" dirty="0" smtClean="0"/>
              <a:t> </a:t>
            </a:r>
            <a:r>
              <a:rPr lang="de-DE" baseline="0" dirty="0" err="1" smtClean="0"/>
              <a:t>ressources</a:t>
            </a:r>
            <a:r>
              <a:rPr lang="de-DE" baseline="0" dirty="0" smtClean="0"/>
              <a:t> and </a:t>
            </a:r>
            <a:r>
              <a:rPr lang="de-DE" baseline="0" dirty="0" err="1" smtClean="0"/>
              <a:t>more</a:t>
            </a:r>
            <a:r>
              <a:rPr lang="de-DE" baseline="0" dirty="0" smtClean="0"/>
              <a:t> </a:t>
            </a:r>
            <a:r>
              <a:rPr lang="de-DE" baseline="0" dirty="0" err="1" smtClean="0"/>
              <a:t>file</a:t>
            </a:r>
            <a:r>
              <a:rPr lang="de-DE" baseline="0" dirty="0" smtClean="0"/>
              <a:t> </a:t>
            </a:r>
            <a:r>
              <a:rPr lang="de-DE" baseline="0" dirty="0" err="1" smtClean="0"/>
              <a:t>formats</a:t>
            </a:r>
            <a:r>
              <a:rPr lang="de-DE" baseline="0" dirty="0" smtClean="0"/>
              <a:t> -&gt; </a:t>
            </a:r>
            <a:r>
              <a:rPr lang="de-DE" baseline="0" dirty="0" err="1" smtClean="0"/>
              <a:t>unstructrured</a:t>
            </a:r>
            <a:r>
              <a:rPr lang="de-DE" baseline="0" dirty="0" smtClean="0"/>
              <a:t> (&gt;80%), semi-</a:t>
            </a:r>
            <a:r>
              <a:rPr lang="de-DE" baseline="0" dirty="0" err="1" smtClean="0"/>
              <a:t>structured</a:t>
            </a:r>
            <a:r>
              <a:rPr lang="de-DE" baseline="0" dirty="0" smtClean="0"/>
              <a:t>, </a:t>
            </a:r>
            <a:r>
              <a:rPr lang="de-DE" baseline="0" dirty="0" err="1" smtClean="0"/>
              <a:t>structured</a:t>
            </a:r>
            <a:r>
              <a:rPr lang="de-DE" baseline="0" dirty="0" smtClean="0"/>
              <a:t> -&gt; </a:t>
            </a:r>
            <a:r>
              <a:rPr lang="de-DE" baseline="0" dirty="0" err="1" smtClean="0"/>
              <a:t>internal</a:t>
            </a:r>
            <a:r>
              <a:rPr lang="de-DE" baseline="0" dirty="0" smtClean="0"/>
              <a:t> and external </a:t>
            </a:r>
            <a:r>
              <a:rPr lang="de-DE" baseline="0" dirty="0" err="1" smtClean="0"/>
              <a:t>data</a:t>
            </a:r>
            <a:r>
              <a:rPr lang="de-DE" baseline="0" dirty="0" smtClean="0"/>
              <a:t> (e.g. </a:t>
            </a:r>
            <a:r>
              <a:rPr lang="de-DE" baseline="0" dirty="0" err="1" smtClean="0"/>
              <a:t>odata</a:t>
            </a:r>
            <a:r>
              <a:rPr lang="de-DE" baseline="0" dirty="0" smtClean="0"/>
              <a:t>)</a:t>
            </a:r>
            <a:endParaRPr lang="de-DE" dirty="0" smtClean="0"/>
          </a:p>
          <a:p>
            <a:pPr>
              <a:buFont typeface="Arial" charset="0"/>
              <a:buNone/>
            </a:pPr>
            <a:endParaRPr lang="de-DE" dirty="0" smtClean="0"/>
          </a:p>
          <a:p>
            <a:pPr>
              <a:buFont typeface="Arial" charset="0"/>
              <a:buNone/>
            </a:pPr>
            <a:r>
              <a:rPr lang="de-DE" dirty="0" smtClean="0"/>
              <a:t>2:</a:t>
            </a:r>
            <a:r>
              <a:rPr lang="de-DE" baseline="0" dirty="0" smtClean="0"/>
              <a:t> </a:t>
            </a:r>
            <a:r>
              <a:rPr lang="en-US" baseline="0" dirty="0" smtClean="0"/>
              <a:t>Derivation of new facts from old facts</a:t>
            </a:r>
          </a:p>
          <a:p>
            <a:pPr lvl="1">
              <a:buFont typeface="Arial" pitchFamily="34" charset="0"/>
              <a:buChar char="•"/>
            </a:pPr>
            <a:r>
              <a:rPr lang="de-DE" dirty="0" smtClean="0"/>
              <a:t> </a:t>
            </a:r>
            <a:r>
              <a:rPr lang="de-DE" dirty="0" err="1" smtClean="0"/>
              <a:t>explain</a:t>
            </a:r>
            <a:r>
              <a:rPr lang="de-DE" baseline="0" dirty="0" smtClean="0"/>
              <a:t> </a:t>
            </a:r>
            <a:r>
              <a:rPr lang="de-DE" baseline="0" dirty="0" err="1" smtClean="0"/>
              <a:t>example</a:t>
            </a:r>
            <a:endParaRPr lang="de-DE" dirty="0" smtClean="0"/>
          </a:p>
          <a:p>
            <a:pPr lvl="1">
              <a:buFont typeface="Arial" pitchFamily="34" charset="0"/>
              <a:buChar char="•"/>
            </a:pPr>
            <a:r>
              <a:rPr lang="de-DE" dirty="0" smtClean="0"/>
              <a:t> </a:t>
            </a:r>
            <a:r>
              <a:rPr lang="de-DE" dirty="0" err="1" smtClean="0"/>
              <a:t>the</a:t>
            </a:r>
            <a:r>
              <a:rPr lang="de-DE" dirty="0" smtClean="0"/>
              <a:t> </a:t>
            </a:r>
            <a:r>
              <a:rPr lang="de-DE" dirty="0" err="1" smtClean="0"/>
              <a:t>only</a:t>
            </a:r>
            <a:r>
              <a:rPr lang="de-DE" dirty="0" smtClean="0"/>
              <a:t> </a:t>
            </a:r>
            <a:r>
              <a:rPr lang="de-DE" dirty="0" err="1" smtClean="0"/>
              <a:t>added</a:t>
            </a:r>
            <a:r>
              <a:rPr lang="de-DE" baseline="0" dirty="0" smtClean="0"/>
              <a:t> </a:t>
            </a:r>
            <a:r>
              <a:rPr lang="de-DE" baseline="0" dirty="0" err="1" smtClean="0"/>
              <a:t>value</a:t>
            </a:r>
            <a:r>
              <a:rPr lang="de-DE" baseline="0" dirty="0" smtClean="0"/>
              <a:t> </a:t>
            </a:r>
            <a:r>
              <a:rPr lang="de-DE" dirty="0" err="1" smtClean="0"/>
              <a:t>that</a:t>
            </a:r>
            <a:r>
              <a:rPr lang="de-DE" dirty="0" smtClean="0"/>
              <a:t> </a:t>
            </a:r>
            <a:r>
              <a:rPr lang="de-DE" dirty="0" err="1" smtClean="0"/>
              <a:t>requires</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a:t>
            </a:r>
            <a:r>
              <a:rPr lang="de-DE" baseline="0" dirty="0" err="1" smtClean="0"/>
              <a:t>basic</a:t>
            </a:r>
            <a:r>
              <a:rPr lang="de-DE" baseline="0" dirty="0" smtClean="0"/>
              <a:t> RDFS-</a:t>
            </a:r>
            <a:r>
              <a:rPr lang="de-DE" baseline="0" dirty="0" err="1" smtClean="0"/>
              <a:t>reasoning</a:t>
            </a:r>
            <a:endParaRPr lang="de-DE" baseline="0" dirty="0" smtClean="0"/>
          </a:p>
          <a:p>
            <a:pPr lvl="1">
              <a:buFont typeface="Arial" pitchFamily="34" charset="0"/>
              <a:buChar char="•"/>
            </a:pPr>
            <a:r>
              <a:rPr lang="de-DE" dirty="0" smtClean="0"/>
              <a:t> in </a:t>
            </a:r>
            <a:r>
              <a:rPr lang="de-DE" dirty="0" err="1" smtClean="0"/>
              <a:t>the</a:t>
            </a:r>
            <a:r>
              <a:rPr lang="de-DE" dirty="0" smtClean="0"/>
              <a:t> </a:t>
            </a:r>
            <a:r>
              <a:rPr lang="de-DE" dirty="0" err="1" smtClean="0"/>
              <a:t>project</a:t>
            </a:r>
            <a:r>
              <a:rPr lang="de-DE" dirty="0" smtClean="0"/>
              <a:t>, </a:t>
            </a:r>
            <a:r>
              <a:rPr lang="de-DE" dirty="0" err="1" smtClean="0"/>
              <a:t>more</a:t>
            </a:r>
            <a:r>
              <a:rPr lang="de-DE" dirty="0" smtClean="0"/>
              <a:t> of a </a:t>
            </a:r>
            <a:r>
              <a:rPr lang="de-DE" dirty="0" err="1" smtClean="0"/>
              <a:t>nice-to-have</a:t>
            </a:r>
            <a:r>
              <a:rPr lang="de-DE" dirty="0" smtClean="0"/>
              <a:t> </a:t>
            </a:r>
            <a:r>
              <a:rPr lang="de-DE" dirty="0" err="1" smtClean="0"/>
              <a:t>thing</a:t>
            </a:r>
            <a:r>
              <a:rPr lang="de-DE" dirty="0" smtClean="0"/>
              <a:t>; </a:t>
            </a:r>
            <a:r>
              <a:rPr lang="de-DE" dirty="0" err="1" smtClean="0"/>
              <a:t>could</a:t>
            </a:r>
            <a:r>
              <a:rPr lang="de-DE" dirty="0" smtClean="0"/>
              <a:t> </a:t>
            </a:r>
            <a:r>
              <a:rPr lang="de-DE" dirty="0" err="1" smtClean="0"/>
              <a:t>be</a:t>
            </a:r>
            <a:r>
              <a:rPr lang="de-DE" dirty="0" smtClean="0"/>
              <a:t> </a:t>
            </a:r>
            <a:r>
              <a:rPr lang="de-DE" dirty="0" err="1" smtClean="0"/>
              <a:t>implemented</a:t>
            </a:r>
            <a:r>
              <a:rPr lang="de-DE" baseline="0" dirty="0" smtClean="0"/>
              <a:t> </a:t>
            </a:r>
            <a:r>
              <a:rPr lang="de-DE" baseline="0" dirty="0" err="1" smtClean="0"/>
              <a:t>differently</a:t>
            </a:r>
            <a:r>
              <a:rPr lang="de-DE" baseline="0" dirty="0" smtClean="0"/>
              <a:t> (</a:t>
            </a:r>
            <a:r>
              <a:rPr lang="de-DE" baseline="0" dirty="0" err="1" smtClean="0"/>
              <a:t>busines</a:t>
            </a:r>
            <a:r>
              <a:rPr lang="de-DE" baseline="0" dirty="0" smtClean="0"/>
              <a:t> </a:t>
            </a:r>
            <a:r>
              <a:rPr lang="de-DE" baseline="0" dirty="0" err="1" smtClean="0"/>
              <a:t>rule</a:t>
            </a:r>
            <a:r>
              <a:rPr lang="de-DE" baseline="0" dirty="0" smtClean="0"/>
              <a:t> </a:t>
            </a:r>
            <a:r>
              <a:rPr lang="de-DE" baseline="0" dirty="0" err="1" smtClean="0"/>
              <a:t>engines</a:t>
            </a:r>
            <a:r>
              <a:rPr lang="de-DE" baseline="0" dirty="0" smtClean="0"/>
              <a:t>), but </a:t>
            </a:r>
            <a:r>
              <a:rPr lang="de-DE" baseline="0" dirty="0" err="1" smtClean="0"/>
              <a:t>ellegant</a:t>
            </a:r>
            <a:r>
              <a:rPr lang="de-DE" baseline="0" dirty="0" smtClean="0"/>
              <a:t> </a:t>
            </a:r>
            <a:r>
              <a:rPr lang="de-DE" baseline="0" dirty="0" err="1" smtClean="0"/>
              <a:t>to</a:t>
            </a:r>
            <a:r>
              <a:rPr lang="de-DE" baseline="0" dirty="0" smtClean="0"/>
              <a:t> do </a:t>
            </a:r>
            <a:r>
              <a:rPr lang="de-DE" baseline="0" dirty="0" err="1" smtClean="0"/>
              <a:t>it</a:t>
            </a:r>
            <a:r>
              <a:rPr lang="de-DE" baseline="0" dirty="0" smtClean="0"/>
              <a:t> in </a:t>
            </a:r>
            <a:r>
              <a:rPr lang="de-DE" baseline="0" dirty="0" err="1" smtClean="0"/>
              <a:t>the</a:t>
            </a:r>
            <a:r>
              <a:rPr lang="de-DE" baseline="0" dirty="0" smtClean="0"/>
              <a:t> model</a:t>
            </a:r>
          </a:p>
          <a:p>
            <a:pPr>
              <a:buFont typeface="Arial" charset="0"/>
              <a:buNone/>
            </a:pPr>
            <a:endParaRPr lang="de-DE" dirty="0" smtClean="0"/>
          </a:p>
          <a:p>
            <a:pPr>
              <a:buFont typeface="Arial" charset="0"/>
              <a:buNone/>
            </a:pPr>
            <a:r>
              <a:rPr lang="de-DE" dirty="0" smtClean="0"/>
              <a:t>3:</a:t>
            </a:r>
            <a:r>
              <a:rPr lang="de-DE" baseline="0" dirty="0" smtClean="0"/>
              <a:t> </a:t>
            </a:r>
            <a:r>
              <a:rPr lang="en-US" baseline="0" dirty="0" smtClean="0"/>
              <a:t>Answering queries that require the combination of multiple data sources</a:t>
            </a:r>
            <a:endParaRPr lang="de-DE" dirty="0" smtClean="0"/>
          </a:p>
          <a:p>
            <a:pPr lvl="1">
              <a:buFont typeface="Arial" charset="0"/>
              <a:buChar char="•"/>
            </a:pPr>
            <a:r>
              <a:rPr lang="de-DE" dirty="0" smtClean="0"/>
              <a:t> </a:t>
            </a:r>
            <a:r>
              <a:rPr lang="de-DE" dirty="0" err="1" smtClean="0"/>
              <a:t>Explain</a:t>
            </a:r>
            <a:r>
              <a:rPr lang="de-DE" dirty="0" smtClean="0"/>
              <a:t> </a:t>
            </a:r>
            <a:r>
              <a:rPr lang="de-DE" dirty="0" err="1" smtClean="0"/>
              <a:t>example</a:t>
            </a:r>
            <a:r>
              <a:rPr lang="de-DE" dirty="0" smtClean="0"/>
              <a:t> </a:t>
            </a:r>
          </a:p>
          <a:p>
            <a:pPr lvl="1">
              <a:buFont typeface="Arial" charset="0"/>
              <a:buChar char="•"/>
            </a:pPr>
            <a:r>
              <a:rPr lang="de-DE" dirty="0" smtClean="0"/>
              <a:t> </a:t>
            </a:r>
            <a:r>
              <a:rPr lang="de-DE" dirty="0" err="1" smtClean="0"/>
              <a:t>major</a:t>
            </a:r>
            <a:r>
              <a:rPr lang="de-DE" dirty="0" smtClean="0"/>
              <a:t> </a:t>
            </a:r>
            <a:r>
              <a:rPr lang="de-DE" dirty="0" err="1" smtClean="0"/>
              <a:t>advantage</a:t>
            </a:r>
            <a:r>
              <a:rPr lang="de-DE" dirty="0" smtClean="0"/>
              <a:t> </a:t>
            </a:r>
            <a:r>
              <a:rPr lang="de-DE" dirty="0" err="1" smtClean="0"/>
              <a:t>for</a:t>
            </a:r>
            <a:r>
              <a:rPr lang="de-DE" dirty="0" smtClean="0"/>
              <a:t> ABB</a:t>
            </a:r>
          </a:p>
          <a:p>
            <a:pPr lvl="1">
              <a:buFont typeface="Arial" charset="0"/>
              <a:buChar char="•"/>
            </a:pPr>
            <a:r>
              <a:rPr lang="de-DE" dirty="0" smtClean="0"/>
              <a:t> but: </a:t>
            </a:r>
            <a:r>
              <a:rPr lang="de-DE" dirty="0" err="1" smtClean="0"/>
              <a:t>similar</a:t>
            </a:r>
            <a:r>
              <a:rPr lang="de-DE" dirty="0" smtClean="0"/>
              <a:t> in</a:t>
            </a:r>
            <a:r>
              <a:rPr lang="de-DE" baseline="0" dirty="0" smtClean="0"/>
              <a:t> a </a:t>
            </a:r>
            <a:r>
              <a:rPr lang="de-DE" baseline="0" dirty="0" err="1" smtClean="0"/>
              <a:t>data</a:t>
            </a:r>
            <a:r>
              <a:rPr lang="de-DE" baseline="0" dirty="0" smtClean="0"/>
              <a:t> </a:t>
            </a:r>
            <a:r>
              <a:rPr lang="de-DE" baseline="0" dirty="0" err="1" smtClean="0"/>
              <a:t>warehouse</a:t>
            </a:r>
            <a:r>
              <a:rPr lang="de-DE" baseline="0" dirty="0" smtClean="0"/>
              <a:t> / ETL</a:t>
            </a:r>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 </a:t>
            </a:r>
            <a:endParaRPr lang="de-D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Schemata for data and information are usually not very stable</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too high fraction of the enterprise data models and business logic is still hard coded in the applications. For this reason, it is error prone and costly to employ changes in the model or business logic.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With ST:</a:t>
            </a:r>
          </a:p>
          <a:p>
            <a:pPr marL="228600" indent="-228600">
              <a:buFont typeface="+mj-lt"/>
              <a:buAutoNum type="arabicPeriod"/>
            </a:pPr>
            <a:r>
              <a:rPr lang="en-GB" sz="1200" kern="1200" dirty="0" smtClean="0">
                <a:solidFill>
                  <a:schemeClr val="tx1"/>
                </a:solidFill>
                <a:latin typeface="+mn-lt"/>
                <a:ea typeface="+mn-ea"/>
                <a:cs typeface="+mn-cs"/>
              </a:rPr>
              <a:t>due to the high expressiveness of semantic models (i.e., </a:t>
            </a:r>
            <a:r>
              <a:rPr lang="en-GB" sz="1200" kern="1200" dirty="0" err="1" smtClean="0">
                <a:solidFill>
                  <a:schemeClr val="tx1"/>
                </a:solidFill>
                <a:latin typeface="+mn-lt"/>
                <a:ea typeface="+mn-ea"/>
                <a:cs typeface="+mn-cs"/>
              </a:rPr>
              <a:t>ontologies</a:t>
            </a:r>
            <a:r>
              <a:rPr lang="en-GB" sz="1200" kern="1200" dirty="0" smtClean="0">
                <a:solidFill>
                  <a:schemeClr val="tx1"/>
                </a:solidFill>
                <a:latin typeface="+mn-lt"/>
                <a:ea typeface="+mn-ea"/>
                <a:cs typeface="+mn-cs"/>
              </a:rPr>
              <a:t>), it is possible to capture a relatively high amount of the enterprise information model and business logics in the semantical model</a:t>
            </a:r>
          </a:p>
          <a:p>
            <a:pPr marL="228600" indent="-228600">
              <a:buFont typeface="+mj-lt"/>
              <a:buAutoNum type="arabicPeriod"/>
            </a:pPr>
            <a:r>
              <a:rPr lang="en-GB" sz="1200" kern="1200" dirty="0" smtClean="0">
                <a:solidFill>
                  <a:schemeClr val="tx1"/>
                </a:solidFill>
                <a:latin typeface="+mn-lt"/>
                <a:ea typeface="+mn-ea"/>
                <a:cs typeface="+mn-cs"/>
              </a:rPr>
              <a:t>not necessary to develop a schema first: It is instead possible to store data in a semantical persistency layer (e.g., a triple store) and add later the corresponding schema information. </a:t>
            </a:r>
          </a:p>
          <a:p>
            <a:endParaRPr lang="de-DE"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separation of application and business logic lowers the TCO</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In</a:t>
            </a:r>
            <a:r>
              <a:rPr lang="en-GB"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Aletheia</a:t>
            </a:r>
            <a:r>
              <a:rPr lang="en-GB" sz="1200" kern="1200" baseline="0" dirty="0" smtClean="0">
                <a:solidFill>
                  <a:schemeClr val="tx1"/>
                </a:solidFill>
                <a:latin typeface="+mn-lt"/>
                <a:ea typeface="+mn-ea"/>
                <a:cs typeface="+mn-cs"/>
              </a:rPr>
              <a:t>, following a waterfall model in the schema development was not feasible. Instead, the schema has evolved over many iterations (calls </a:t>
            </a:r>
            <a:r>
              <a:rPr lang="en-GB" sz="1200" kern="1200" baseline="0" dirty="0" err="1" smtClean="0">
                <a:solidFill>
                  <a:schemeClr val="tx1"/>
                </a:solidFill>
                <a:latin typeface="+mn-lt"/>
                <a:ea typeface="+mn-ea"/>
                <a:cs typeface="+mn-cs"/>
              </a:rPr>
              <a:t>betwen</a:t>
            </a:r>
            <a:r>
              <a:rPr lang="en-GB" sz="1200" kern="1200" baseline="0" dirty="0" smtClean="0">
                <a:solidFill>
                  <a:schemeClr val="tx1"/>
                </a:solidFill>
                <a:latin typeface="+mn-lt"/>
                <a:ea typeface="+mn-ea"/>
                <a:cs typeface="+mn-cs"/>
              </a:rPr>
              <a:t> ontology experts and domain experts), in which the schema was refined, change, and tested.</a:t>
            </a:r>
          </a:p>
          <a:p>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7311076" y="3348000"/>
            <a:ext cx="1473703"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de-DE" kern="0" smtClean="0">
                <a:solidFill>
                  <a:schemeClr val="bg1"/>
                </a:solidFill>
                <a:ea typeface="Arial Unicode MS" pitchFamily="34" charset="-128"/>
                <a:cs typeface="Arial Unicode MS" pitchFamily="34" charset="-128"/>
                <a:sym typeface="Arial"/>
              </a:rPr>
              <a:t>INTERNAL</a:t>
            </a:r>
            <a:endParaRPr lang="en-US" kern="0" dirty="0" smtClean="0">
              <a:solidFill>
                <a:schemeClr val="bg1"/>
              </a:solidFill>
              <a:ea typeface="Arial Unicode MS" pitchFamily="34" charset="-128"/>
              <a:cs typeface="Arial Unicode MS" pitchFamily="34" charset="-128"/>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
        <p:nvSpPr>
          <p:cNvPr id="10" name="Rounded Rectangle 9"/>
          <p:cNvSpPr/>
          <p:nvPr userDrawn="1"/>
        </p:nvSpPr>
        <p:spPr bwMode="gray">
          <a:xfrm rot="900000">
            <a:off x="7311076" y="3348000"/>
            <a:ext cx="1473703" cy="467342"/>
          </a:xfrm>
          <a:prstGeom prst="roundRect">
            <a:avLst>
              <a:gd name="adj" fmla="val 16667"/>
            </a:avLst>
          </a:prstGeom>
          <a:solidFill>
            <a:srgbClr val="FF0000"/>
          </a:solidFill>
          <a:ln>
            <a:noFill/>
            <a:headEnd/>
            <a:tailEnd/>
          </a:ln>
          <a:effectLst/>
        </p:spPr>
        <p:style>
          <a:lnRef idx="3">
            <a:schemeClr val="lt1"/>
          </a:lnRef>
          <a:fillRef idx="1">
            <a:schemeClr val="accent6"/>
          </a:fillRef>
          <a:effectRef idx="1">
            <a:schemeClr val="accent6"/>
          </a:effectRef>
          <a:fontRef idx="minor">
            <a:schemeClr val="lt1"/>
          </a:fontRef>
        </p:style>
        <p:txBody>
          <a:bodyPr wrap="none" lIns="144000" tIns="72000" rIns="144000" bIns="72000" rtlCol="0" anchor="ctr">
            <a:spAutoFit/>
          </a:bodyPr>
          <a:lstStyle/>
          <a:p>
            <a:pPr algn="ctr" fontAlgn="base">
              <a:spcBef>
                <a:spcPct val="50000"/>
              </a:spcBef>
              <a:spcAft>
                <a:spcPct val="0"/>
              </a:spcAft>
              <a:buClr>
                <a:srgbClr val="F0AB00"/>
              </a:buClr>
              <a:buSzPct val="80000"/>
            </a:pPr>
            <a:r>
              <a:rPr lang="de-DE" kern="0" smtClean="0">
                <a:solidFill>
                  <a:schemeClr val="bg1"/>
                </a:solidFill>
                <a:ea typeface="Arial Unicode MS" pitchFamily="34" charset="-128"/>
                <a:cs typeface="Arial Unicode MS" pitchFamily="34" charset="-128"/>
                <a:sym typeface="Arial"/>
              </a:rPr>
              <a:t>INTERNAL</a:t>
            </a:r>
            <a:endParaRPr lang="en-US" kern="0" dirty="0" smtClean="0">
              <a:solidFill>
                <a:schemeClr val="bg1"/>
              </a:solidFill>
              <a:ea typeface="Arial Unicode MS" pitchFamily="34" charset="-128"/>
              <a:cs typeface="Arial Unicode MS" pitchFamily="34" charset="-128"/>
              <a:sym typeface="Arial"/>
            </a:endParaRP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endParaRPr lang="de-DE" sz="800" kern="1200" noProof="1" smtClean="0">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Click to edit Master title style</a:t>
            </a:r>
          </a:p>
        </p:txBody>
      </p:sp>
      <p:sp>
        <p:nvSpPr>
          <p:cNvPr id="3" name="Content Placeholder 2"/>
          <p:cNvSpPr>
            <a:spLocks noGrp="1"/>
          </p:cNvSpPr>
          <p:nvPr>
            <p:ph sz="half" idx="1"/>
          </p:nvPr>
        </p:nvSpPr>
        <p:spPr>
          <a:xfrm>
            <a:off x="242888" y="1292225"/>
            <a:ext cx="4252912"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
        <p:nvSpPr>
          <p:cNvPr id="4" name="Content Placeholder 3"/>
          <p:cNvSpPr>
            <a:spLocks noGrp="1"/>
          </p:cNvSpPr>
          <p:nvPr>
            <p:ph sz="half" idx="2"/>
          </p:nvPr>
        </p:nvSpPr>
        <p:spPr>
          <a:xfrm>
            <a:off x="4648200" y="1292225"/>
            <a:ext cx="4254500" cy="4546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nchor="ctr" anchorCtr="0"/>
          <a:lstStyle>
            <a:lvl1pPr algn="ctr">
              <a:defRPr/>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
        <p:nvSpPr>
          <p:cNvPr id="4" name="Information_Classification"/>
          <p:cNvSpPr txBox="1"/>
          <p:nvPr userDrawn="1"/>
        </p:nvSpPr>
        <p:spPr>
          <a:xfrm>
            <a:off x="7797838" y="6611360"/>
            <a:ext cx="495327" cy="153888"/>
          </a:xfrm>
          <a:prstGeom prst="rect">
            <a:avLst/>
          </a:prstGeom>
          <a:noFill/>
        </p:spPr>
        <p:txBody>
          <a:bodyPr vert="horz" wrap="none" lIns="0" tIns="0" rIns="0" bIns="0" rtlCol="0">
            <a:spAutoFit/>
          </a:bodyPr>
          <a:lstStyle/>
          <a:p>
            <a:pPr algn="r" fontAlgn="base">
              <a:spcBef>
                <a:spcPct val="50000"/>
              </a:spcBef>
              <a:spcAft>
                <a:spcPct val="0"/>
              </a:spcAft>
              <a:buClr>
                <a:srgbClr val="F0AB00"/>
              </a:buClr>
              <a:buSzPct val="80000"/>
            </a:pPr>
            <a:r>
              <a:rPr kumimoji="0" lang="en-US" sz="1000" b="0" i="0" u="none" kern="0" baseline="0" dirty="0" smtClean="0">
                <a:solidFill>
                  <a:srgbClr val="FFFFFF"/>
                </a:solidFill>
                <a:latin typeface="Arial"/>
                <a:ea typeface="Arial Unicode MS"/>
                <a:cs typeface="Arial Unicode MS" pitchFamily="34" charset="-128"/>
                <a:sym typeface="Arial"/>
              </a:rPr>
              <a:t>Internal  </a:t>
            </a: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689" r:id="rId6"/>
    <p:sldLayoutId id="2147483704"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8.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User:Dbenson" TargetMode="External"/><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hyperlink" Target="http://www.versionone.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diagramLayout" Target="../diagrams/layout1.xml"/><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11" Type="http://schemas.openxmlformats.org/officeDocument/2006/relationships/image" Target="../media/image39.png"/><Relationship Id="rId5" Type="http://schemas.openxmlformats.org/officeDocument/2006/relationships/diagramColors" Target="../diagrams/colors1.xml"/><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diagramQuickStyle" Target="../diagrams/quickStyle1.xml"/><Relationship Id="rId9" Type="http://schemas.openxmlformats.org/officeDocument/2006/relationships/image" Target="../media/image37.pn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26" Type="http://schemas.openxmlformats.org/officeDocument/2006/relationships/image" Target="../media/image67.png"/><Relationship Id="rId3" Type="http://schemas.openxmlformats.org/officeDocument/2006/relationships/image" Target="../media/image44.png"/><Relationship Id="rId21" Type="http://schemas.openxmlformats.org/officeDocument/2006/relationships/image" Target="../media/image62.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5" Type="http://schemas.openxmlformats.org/officeDocument/2006/relationships/image" Target="../media/image66.png"/><Relationship Id="rId2" Type="http://schemas.openxmlformats.org/officeDocument/2006/relationships/notesSlide" Target="../notesSlides/notesSlide12.xml"/><Relationship Id="rId16" Type="http://schemas.openxmlformats.org/officeDocument/2006/relationships/image" Target="../media/image57.png"/><Relationship Id="rId20" Type="http://schemas.openxmlformats.org/officeDocument/2006/relationships/image" Target="../media/image61.png"/><Relationship Id="rId29" Type="http://schemas.openxmlformats.org/officeDocument/2006/relationships/image" Target="../media/image70.png"/><Relationship Id="rId1" Type="http://schemas.openxmlformats.org/officeDocument/2006/relationships/slideLayout" Target="../slideLayouts/slideLayout21.xml"/><Relationship Id="rId6" Type="http://schemas.openxmlformats.org/officeDocument/2006/relationships/image" Target="../media/image47.png"/><Relationship Id="rId11" Type="http://schemas.openxmlformats.org/officeDocument/2006/relationships/image" Target="../media/image52.png"/><Relationship Id="rId24"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56.png"/><Relationship Id="rId23" Type="http://schemas.openxmlformats.org/officeDocument/2006/relationships/image" Target="../media/image64.png"/><Relationship Id="rId28" Type="http://schemas.openxmlformats.org/officeDocument/2006/relationships/image" Target="../media/image69.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 Id="rId22" Type="http://schemas.openxmlformats.org/officeDocument/2006/relationships/image" Target="../media/image63.png"/><Relationship Id="rId27" Type="http://schemas.openxmlformats.org/officeDocument/2006/relationships/image" Target="../media/image68.png"/></Relationships>
</file>

<file path=ppt/slides/_rels/slide18.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4.xml"/><Relationship Id="rId1" Type="http://schemas.openxmlformats.org/officeDocument/2006/relationships/slideLayout" Target="../slideLayouts/slideLayout21.xml"/><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1.xml"/><Relationship Id="rId6" Type="http://schemas.openxmlformats.org/officeDocument/2006/relationships/image" Target="../media/image81.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0.png"/><Relationship Id="rId7" Type="http://schemas.openxmlformats.org/officeDocument/2006/relationships/image" Target="../media/image82.png"/><Relationship Id="rId12" Type="http://schemas.openxmlformats.org/officeDocument/2006/relationships/image" Target="../media/image84.png"/><Relationship Id="rId2" Type="http://schemas.openxmlformats.org/officeDocument/2006/relationships/notesSlide" Target="../notesSlides/notesSlide16.xml"/><Relationship Id="rId1" Type="http://schemas.openxmlformats.org/officeDocument/2006/relationships/slideLayout" Target="../slideLayouts/slideLayout21.xml"/><Relationship Id="rId6" Type="http://schemas.openxmlformats.org/officeDocument/2006/relationships/image" Target="../media/image42.png"/><Relationship Id="rId11" Type="http://schemas.openxmlformats.org/officeDocument/2006/relationships/image" Target="../media/image34.png"/><Relationship Id="rId5" Type="http://schemas.openxmlformats.org/officeDocument/2006/relationships/image" Target="../media/image81.png"/><Relationship Id="rId10" Type="http://schemas.openxmlformats.org/officeDocument/2006/relationships/image" Target="../media/image83.png"/><Relationship Id="rId4" Type="http://schemas.openxmlformats.org/officeDocument/2006/relationships/image" Target="../media/image39.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24.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80.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1.xml"/><Relationship Id="rId6" Type="http://schemas.openxmlformats.org/officeDocument/2006/relationships/image" Target="../media/image81.png"/><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Software"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Arbeit\_Jobs_eOn\2011\xxxxx_Presentation_Wizard_2011\NEW_PW\new_photos_for_title\42-24959871_LowRes.jpg"/>
          <p:cNvPicPr>
            <a:picLocks noChangeAspect="1" noChangeArrowheads="1"/>
          </p:cNvPicPr>
          <p:nvPr/>
        </p:nvPicPr>
        <p:blipFill>
          <a:blip r:embed="rId3" cstate="screen"/>
          <a:stretch>
            <a:fillRect/>
          </a:stretch>
        </p:blipFill>
        <p:spPr bwMode="auto">
          <a:xfrm>
            <a:off x="0" y="0"/>
            <a:ext cx="9144000" cy="6858000"/>
          </a:xfrm>
          <a:prstGeom prst="rect">
            <a:avLst/>
          </a:prstGeom>
          <a:noFill/>
          <a:ln>
            <a:noFill/>
          </a:ln>
        </p:spPr>
      </p:pic>
      <p:grpSp>
        <p:nvGrpSpPr>
          <p:cNvPr id="4" name="Group 5"/>
          <p:cNvGrpSpPr/>
          <p:nvPr/>
        </p:nvGrpSpPr>
        <p:grpSpPr>
          <a:xfrm>
            <a:off x="324000" y="-12701"/>
            <a:ext cx="8496000" cy="6535739"/>
            <a:chOff x="324000" y="-1"/>
            <a:chExt cx="8496000" cy="6535739"/>
          </a:xfrm>
        </p:grpSpPr>
        <p:sp>
          <p:nvSpPr>
            <p:cNvPr id="7" name="Rectangle 6"/>
            <p:cNvSpPr/>
            <p:nvPr/>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3" name="Subtitle 2"/>
          <p:cNvSpPr>
            <a:spLocks noGrp="1"/>
          </p:cNvSpPr>
          <p:nvPr>
            <p:ph type="subTitle" idx="1"/>
          </p:nvPr>
        </p:nvSpPr>
        <p:spPr/>
        <p:txBody>
          <a:bodyPr/>
          <a:lstStyle/>
          <a:p>
            <a:r>
              <a:rPr lang="en-US" dirty="0" smtClean="0"/>
              <a:t>SAP Research BI Practice</a:t>
            </a:r>
            <a:br>
              <a:rPr lang="en-US" dirty="0" smtClean="0"/>
            </a:br>
            <a:r>
              <a:rPr lang="en-US" dirty="0" smtClean="0"/>
              <a:t>07/11</a:t>
            </a:r>
          </a:p>
        </p:txBody>
      </p:sp>
      <p:sp>
        <p:nvSpPr>
          <p:cNvPr id="5" name="Information_Classification"/>
          <p:cNvSpPr txBox="1"/>
          <p:nvPr/>
        </p:nvSpPr>
        <p:spPr>
          <a:xfrm>
            <a:off x="8064767" y="6337300"/>
            <a:ext cx="799898" cy="246221"/>
          </a:xfrm>
          <a:prstGeom prst="rect">
            <a:avLst/>
          </a:prstGeom>
          <a:noFill/>
        </p:spPr>
        <p:txBody>
          <a:bodyPr vert="horz" wrap="none" lIns="0" tIns="0" rIns="0" bIns="0" rtlCol="0">
            <a:spAutoFit/>
          </a:bodyPr>
          <a:lstStyle/>
          <a:p>
            <a:pPr algn="r" fontAlgn="base">
              <a:spcBef>
                <a:spcPct val="50000"/>
              </a:spcBef>
              <a:spcAft>
                <a:spcPct val="0"/>
              </a:spcAft>
              <a:buClr>
                <a:srgbClr val="F0AB00"/>
              </a:buClr>
              <a:buSzPct val="80000"/>
            </a:pPr>
            <a:r>
              <a:rPr lang="en-US" sz="1600" kern="0" dirty="0" smtClean="0">
                <a:solidFill>
                  <a:srgbClr val="FFFFFF"/>
                </a:solidFill>
                <a:ea typeface="Arial Unicode MS"/>
                <a:cs typeface="Arial Unicode MS" pitchFamily="34" charset="-128"/>
                <a:sym typeface="Arial"/>
              </a:rPr>
              <a:t>Internal  </a:t>
            </a:r>
          </a:p>
        </p:txBody>
      </p:sp>
      <p:sp>
        <p:nvSpPr>
          <p:cNvPr id="2" name="Title 1"/>
          <p:cNvSpPr>
            <a:spLocks noGrp="1"/>
          </p:cNvSpPr>
          <p:nvPr>
            <p:ph type="ctrTitle"/>
          </p:nvPr>
        </p:nvSpPr>
        <p:spPr/>
        <p:txBody>
          <a:bodyPr/>
          <a:lstStyle/>
          <a:p>
            <a:r>
              <a:rPr lang="en-US" dirty="0" smtClean="0"/>
              <a:t>Semantic Technologies for Enterprises</a:t>
            </a:r>
            <a:br>
              <a:rPr lang="en-US" dirty="0" smtClean="0"/>
            </a:b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smtClean="0"/>
              <a:t>Semantic Web vs. Semantic Enterprise</a:t>
            </a:r>
            <a:br>
              <a:rPr lang="en-US" smtClean="0"/>
            </a:br>
            <a:r>
              <a:rPr lang="en-US" sz="2000" smtClean="0"/>
              <a:t>(simplified view)</a:t>
            </a:r>
            <a:r>
              <a:rPr lang="en-US" smtClean="0"/>
              <a:t/>
            </a:r>
            <a:br>
              <a:rPr lang="en-US" smtClean="0"/>
            </a:br>
            <a:endParaRPr lang="en-US" smtClean="0"/>
          </a:p>
        </p:txBody>
      </p:sp>
      <p:sp>
        <p:nvSpPr>
          <p:cNvPr id="7" name="Text Placeholder 3"/>
          <p:cNvSpPr>
            <a:spLocks noGrp="1"/>
          </p:cNvSpPr>
          <p:nvPr>
            <p:ph type="body" sz="quarter" idx="4294967295"/>
          </p:nvPr>
        </p:nvSpPr>
        <p:spPr>
          <a:xfrm>
            <a:off x="144585" y="1715110"/>
            <a:ext cx="4319588" cy="4787289"/>
          </a:xfrm>
          <a:solidFill>
            <a:schemeClr val="bg1">
              <a:lumMod val="85000"/>
            </a:schemeClr>
          </a:solidFill>
          <a:ln w="38100">
            <a:solidFill>
              <a:schemeClr val="bg1"/>
            </a:solidFill>
          </a:ln>
        </p:spPr>
        <p:txBody>
          <a:bodyPr lIns="90000" tIns="90000" rIns="90000" bIns="90000">
            <a:noAutofit/>
          </a:bodyPr>
          <a:lstStyle/>
          <a:p>
            <a:pPr marL="180000" lvl="2">
              <a:defRPr/>
            </a:pPr>
            <a:r>
              <a:rPr lang="en-US" sz="1400" dirty="0" smtClean="0"/>
              <a:t>Existing (legacy) data</a:t>
            </a:r>
          </a:p>
          <a:p>
            <a:pPr marL="346687" lvl="3">
              <a:defRPr/>
            </a:pPr>
            <a:r>
              <a:rPr lang="en-US" sz="1400" dirty="0" smtClean="0"/>
              <a:t>Unstructured data (like txt, doc, </a:t>
            </a:r>
            <a:r>
              <a:rPr lang="en-US" sz="1400" dirty="0" err="1" smtClean="0"/>
              <a:t>pdf</a:t>
            </a:r>
            <a:r>
              <a:rPr lang="en-US" sz="1400" dirty="0" smtClean="0"/>
              <a:t>)</a:t>
            </a:r>
          </a:p>
          <a:p>
            <a:pPr marL="346687" lvl="3">
              <a:defRPr/>
            </a:pPr>
            <a:r>
              <a:rPr lang="en-US" sz="1400" dirty="0" err="1" smtClean="0"/>
              <a:t>Semistructured</a:t>
            </a:r>
            <a:r>
              <a:rPr lang="en-US" sz="1400" dirty="0" smtClean="0"/>
              <a:t>  data (like html)</a:t>
            </a:r>
          </a:p>
          <a:p>
            <a:pPr marL="346687" lvl="3">
              <a:buNone/>
              <a:defRPr/>
            </a:pPr>
            <a:r>
              <a:rPr lang="en-US" sz="1400" dirty="0" smtClean="0"/>
              <a:t/>
            </a:r>
            <a:br>
              <a:rPr lang="en-US" sz="1400" dirty="0" smtClean="0"/>
            </a:br>
            <a:r>
              <a:rPr lang="en-US" sz="1200" dirty="0" smtClean="0"/>
              <a:t/>
            </a:r>
            <a:br>
              <a:rPr lang="en-US" sz="1200" dirty="0" smtClean="0"/>
            </a:br>
            <a:endParaRPr lang="en-US" sz="1200" dirty="0" smtClean="0"/>
          </a:p>
          <a:p>
            <a:pPr marL="346687" lvl="3">
              <a:defRPr/>
            </a:pPr>
            <a:endParaRPr lang="en-US" sz="1400" dirty="0" smtClean="0"/>
          </a:p>
          <a:p>
            <a:pPr marL="180000" lvl="2">
              <a:defRPr/>
            </a:pPr>
            <a:r>
              <a:rPr lang="en-US" sz="1400" dirty="0" smtClean="0"/>
              <a:t>Domain</a:t>
            </a:r>
          </a:p>
          <a:p>
            <a:pPr marL="346687" lvl="3">
              <a:defRPr/>
            </a:pPr>
            <a:r>
              <a:rPr lang="en-US" sz="1400" dirty="0" smtClean="0"/>
              <a:t>Open world</a:t>
            </a:r>
          </a:p>
          <a:p>
            <a:pPr marL="346687" lvl="3">
              <a:defRPr/>
            </a:pPr>
            <a:r>
              <a:rPr lang="en-US" sz="1400" dirty="0" smtClean="0"/>
              <a:t>No unique name assumption</a:t>
            </a:r>
          </a:p>
          <a:p>
            <a:pPr marL="346687" lvl="3">
              <a:defRPr/>
            </a:pPr>
            <a:r>
              <a:rPr lang="en-US" sz="1400" dirty="0" smtClean="0"/>
              <a:t>Unrestricted domain</a:t>
            </a:r>
          </a:p>
          <a:p>
            <a:pPr marL="346687" lvl="3">
              <a:defRPr/>
            </a:pPr>
            <a:endParaRPr lang="en-US" sz="1400" dirty="0" smtClean="0"/>
          </a:p>
          <a:p>
            <a:pPr marL="346687" lvl="3">
              <a:buNone/>
              <a:defRPr/>
            </a:pPr>
            <a:endParaRPr lang="en-US" sz="1400" dirty="0" smtClean="0"/>
          </a:p>
          <a:p>
            <a:pPr marL="180000" lvl="2">
              <a:defRPr/>
            </a:pPr>
            <a:r>
              <a:rPr lang="en-US" sz="1400" dirty="0" smtClean="0"/>
              <a:t>User</a:t>
            </a:r>
          </a:p>
          <a:p>
            <a:pPr marL="346687" lvl="3">
              <a:defRPr/>
            </a:pPr>
            <a:r>
              <a:rPr lang="en-US" dirty="0" smtClean="0"/>
              <a:t>N</a:t>
            </a:r>
            <a:r>
              <a:rPr lang="en-US" sz="1400" dirty="0" smtClean="0"/>
              <a:t>o context, no roles, no access restrictions</a:t>
            </a:r>
          </a:p>
          <a:p>
            <a:pPr marL="346687" lvl="3">
              <a:defRPr/>
            </a:pPr>
            <a:endParaRPr lang="en-US" dirty="0" smtClean="0"/>
          </a:p>
          <a:p>
            <a:pPr marL="168887" lvl="2">
              <a:defRPr/>
            </a:pPr>
            <a:r>
              <a:rPr lang="en-US" sz="1400" dirty="0" smtClean="0"/>
              <a:t>Governance</a:t>
            </a:r>
          </a:p>
          <a:p>
            <a:pPr marL="346687" lvl="3">
              <a:defRPr/>
            </a:pPr>
            <a:r>
              <a:rPr lang="en-US" dirty="0" smtClean="0"/>
              <a:t>Not existing</a:t>
            </a:r>
            <a:endParaRPr lang="en-US" sz="1400" dirty="0" smtClean="0"/>
          </a:p>
        </p:txBody>
      </p:sp>
      <p:sp>
        <p:nvSpPr>
          <p:cNvPr id="6" name="Text Placeholder 5"/>
          <p:cNvSpPr>
            <a:spLocks noGrp="1"/>
          </p:cNvSpPr>
          <p:nvPr>
            <p:ph type="body" sz="quarter" idx="4294967295"/>
          </p:nvPr>
        </p:nvSpPr>
        <p:spPr>
          <a:xfrm>
            <a:off x="4662610" y="1715111"/>
            <a:ext cx="4319588" cy="4787288"/>
          </a:xfrm>
          <a:solidFill>
            <a:schemeClr val="bg1">
              <a:lumMod val="85000"/>
            </a:schemeClr>
          </a:solidFill>
          <a:ln w="38100">
            <a:solidFill>
              <a:schemeClr val="bg1"/>
            </a:solidFill>
          </a:ln>
        </p:spPr>
        <p:txBody>
          <a:bodyPr lIns="90000" tIns="90000" rIns="90000" bIns="90000">
            <a:noAutofit/>
          </a:bodyPr>
          <a:lstStyle/>
          <a:p>
            <a:pPr marL="180000" lvl="2">
              <a:defRPr/>
            </a:pPr>
            <a:r>
              <a:rPr lang="en-US" sz="1400" dirty="0" smtClean="0"/>
              <a:t>Data</a:t>
            </a:r>
          </a:p>
          <a:p>
            <a:pPr marL="346687" lvl="3">
              <a:defRPr/>
            </a:pPr>
            <a:r>
              <a:rPr lang="en-US" sz="1400" dirty="0" smtClean="0"/>
              <a:t>Unstructured data (like txt, doc, </a:t>
            </a:r>
            <a:r>
              <a:rPr lang="en-US" sz="1400" dirty="0" err="1" smtClean="0"/>
              <a:t>pdf</a:t>
            </a:r>
            <a:r>
              <a:rPr lang="en-US" sz="1400" dirty="0" smtClean="0"/>
              <a:t>, </a:t>
            </a:r>
            <a:r>
              <a:rPr lang="en-US" sz="1400" dirty="0" err="1" smtClean="0"/>
              <a:t>xls</a:t>
            </a:r>
            <a:r>
              <a:rPr lang="en-US" sz="1400" dirty="0" smtClean="0"/>
              <a:t>)</a:t>
            </a:r>
          </a:p>
          <a:p>
            <a:pPr marL="346687" lvl="3">
              <a:defRPr/>
            </a:pPr>
            <a:r>
              <a:rPr lang="en-US" sz="1400" dirty="0" err="1" smtClean="0"/>
              <a:t>Semistructured</a:t>
            </a:r>
            <a:r>
              <a:rPr lang="en-US" sz="1400" dirty="0" smtClean="0"/>
              <a:t> data (like html)</a:t>
            </a:r>
          </a:p>
          <a:p>
            <a:pPr marL="346687" lvl="3">
              <a:defRPr/>
            </a:pPr>
            <a:r>
              <a:rPr lang="en-US" sz="1400" dirty="0" smtClean="0"/>
              <a:t>Structured data </a:t>
            </a:r>
          </a:p>
          <a:p>
            <a:pPr marL="543537" lvl="4">
              <a:defRPr/>
            </a:pPr>
            <a:r>
              <a:rPr lang="en-US" sz="1200" dirty="0" err="1" smtClean="0"/>
              <a:t>e.g.RDMS</a:t>
            </a:r>
            <a:r>
              <a:rPr lang="en-US" sz="1200" dirty="0" smtClean="0"/>
              <a:t>,  from ERP systems)</a:t>
            </a:r>
          </a:p>
          <a:p>
            <a:pPr marL="543537" lvl="4">
              <a:defRPr/>
            </a:pPr>
            <a:r>
              <a:rPr lang="en-US" sz="1200" dirty="0" smtClean="0"/>
              <a:t>e.g. xml + schema)</a:t>
            </a:r>
            <a:endParaRPr lang="en-US" dirty="0" smtClean="0"/>
          </a:p>
          <a:p>
            <a:pPr marL="543537" lvl="4">
              <a:defRPr/>
            </a:pPr>
            <a:endParaRPr lang="en-US" sz="1400" dirty="0" smtClean="0"/>
          </a:p>
          <a:p>
            <a:pPr marL="186349" lvl="2">
              <a:defRPr/>
            </a:pPr>
            <a:r>
              <a:rPr lang="en-US" sz="1400" dirty="0" smtClean="0"/>
              <a:t>Domain</a:t>
            </a:r>
          </a:p>
          <a:p>
            <a:pPr marL="373313" lvl="2">
              <a:buClr>
                <a:schemeClr val="accent2"/>
              </a:buClr>
              <a:buFont typeface="Symbol" pitchFamily="18" charset="2"/>
              <a:buChar char="-"/>
              <a:defRPr/>
            </a:pPr>
            <a:r>
              <a:rPr lang="en-US" sz="1400" dirty="0" smtClean="0"/>
              <a:t>Closed world</a:t>
            </a:r>
          </a:p>
          <a:p>
            <a:pPr marL="373313" lvl="2">
              <a:buClr>
                <a:schemeClr val="accent2"/>
              </a:buClr>
              <a:buFont typeface="Symbol" pitchFamily="18" charset="2"/>
              <a:buChar char="-"/>
              <a:defRPr/>
            </a:pPr>
            <a:r>
              <a:rPr lang="en-US" sz="1400" dirty="0" smtClean="0"/>
              <a:t>Unique name assumption</a:t>
            </a:r>
          </a:p>
          <a:p>
            <a:pPr marL="373313" lvl="2">
              <a:buClr>
                <a:schemeClr val="accent2"/>
              </a:buClr>
              <a:buFont typeface="Symbol" pitchFamily="18" charset="2"/>
              <a:buChar char="-"/>
              <a:defRPr/>
            </a:pPr>
            <a:r>
              <a:rPr lang="en-US" sz="1400" dirty="0" smtClean="0"/>
              <a:t>Restricted domain</a:t>
            </a:r>
          </a:p>
          <a:p>
            <a:pPr marL="373313" lvl="2">
              <a:buClr>
                <a:schemeClr val="accent2"/>
              </a:buClr>
              <a:buFont typeface="Symbol" pitchFamily="18" charset="2"/>
              <a:buChar char="-"/>
              <a:defRPr/>
            </a:pPr>
            <a:r>
              <a:rPr lang="en-US" sz="1400" dirty="0" smtClean="0"/>
              <a:t>Sometimes existing business vocabulary </a:t>
            </a:r>
          </a:p>
          <a:p>
            <a:pPr marL="186349" lvl="2">
              <a:defRPr/>
            </a:pPr>
            <a:endParaRPr lang="en-US" sz="1050" dirty="0" smtClean="0"/>
          </a:p>
          <a:p>
            <a:pPr marL="186349" lvl="2">
              <a:defRPr/>
            </a:pPr>
            <a:r>
              <a:rPr lang="en-US" sz="1400" dirty="0" smtClean="0"/>
              <a:t>User</a:t>
            </a:r>
          </a:p>
          <a:p>
            <a:pPr marL="373313" lvl="2">
              <a:buClr>
                <a:schemeClr val="accent2"/>
              </a:buClr>
              <a:buFont typeface="Symbol" pitchFamily="18" charset="2"/>
              <a:buChar char="-"/>
              <a:defRPr/>
            </a:pPr>
            <a:r>
              <a:rPr lang="en-US" sz="1400" dirty="0" smtClean="0"/>
              <a:t>Context, roles, access restrictions</a:t>
            </a:r>
          </a:p>
          <a:p>
            <a:pPr marL="186349" lvl="2">
              <a:defRPr/>
            </a:pPr>
            <a:endParaRPr lang="en-US" sz="1400" dirty="0" smtClean="0"/>
          </a:p>
          <a:p>
            <a:pPr marL="186349" lvl="2">
              <a:defRPr/>
            </a:pPr>
            <a:r>
              <a:rPr lang="en-US" sz="1400" dirty="0" smtClean="0"/>
              <a:t>Governance</a:t>
            </a:r>
          </a:p>
          <a:p>
            <a:pPr marL="364149" lvl="3">
              <a:defRPr/>
            </a:pPr>
            <a:r>
              <a:rPr lang="en-US" dirty="0" smtClean="0"/>
              <a:t>For vocabularies, content, access, development</a:t>
            </a:r>
            <a:br>
              <a:rPr lang="en-US" dirty="0" smtClean="0"/>
            </a:br>
            <a:endParaRPr lang="en-US" dirty="0" smtClean="0"/>
          </a:p>
        </p:txBody>
      </p:sp>
      <p:sp>
        <p:nvSpPr>
          <p:cNvPr id="10245" name="Rectangle 4"/>
          <p:cNvSpPr>
            <a:spLocks noChangeArrowheads="1"/>
          </p:cNvSpPr>
          <p:nvPr/>
        </p:nvSpPr>
        <p:spPr bwMode="gray">
          <a:xfrm>
            <a:off x="4662610" y="1365861"/>
            <a:ext cx="4321175" cy="360362"/>
          </a:xfrm>
          <a:prstGeom prst="rect">
            <a:avLst/>
          </a:prstGeom>
          <a:solidFill>
            <a:srgbClr val="44697D"/>
          </a:solidFill>
          <a:ln w="38100" algn="ctr">
            <a:solidFill>
              <a:schemeClr val="bg1"/>
            </a:solidFill>
            <a:miter lim="800000"/>
            <a:headEnd/>
            <a:tailEnd/>
          </a:ln>
        </p:spPr>
        <p:txBody>
          <a:bodyPr lIns="90000" tIns="46800" rIns="90000" bIns="46800" anchor="ctr"/>
          <a:lstStyle/>
          <a:p>
            <a:pPr algn="l"/>
            <a:r>
              <a:rPr lang="en-US" altLang="ja-JP" sz="1800" dirty="0" smtClean="0">
                <a:solidFill>
                  <a:schemeClr val="bg1"/>
                </a:solidFill>
                <a:ea typeface="ＭＳ Ｐゴシック" pitchFamily="34" charset="-128"/>
              </a:rPr>
              <a:t>  Enterprise</a:t>
            </a:r>
            <a:endParaRPr lang="en-US" sz="1400" dirty="0">
              <a:solidFill>
                <a:schemeClr val="bg1"/>
              </a:solidFill>
              <a:ea typeface="ＭＳ Ｐゴシック" pitchFamily="34" charset="-128"/>
            </a:endParaRPr>
          </a:p>
        </p:txBody>
      </p:sp>
      <p:sp>
        <p:nvSpPr>
          <p:cNvPr id="10246" name="Rectangle 5"/>
          <p:cNvSpPr>
            <a:spLocks noChangeArrowheads="1"/>
          </p:cNvSpPr>
          <p:nvPr/>
        </p:nvSpPr>
        <p:spPr bwMode="gray">
          <a:xfrm>
            <a:off x="144585" y="1365861"/>
            <a:ext cx="4321175" cy="360362"/>
          </a:xfrm>
          <a:prstGeom prst="rect">
            <a:avLst/>
          </a:prstGeom>
          <a:solidFill>
            <a:srgbClr val="44697D"/>
          </a:solidFill>
          <a:ln w="38100" algn="ctr">
            <a:solidFill>
              <a:schemeClr val="bg1"/>
            </a:solidFill>
            <a:miter lim="800000"/>
            <a:headEnd/>
            <a:tailEnd/>
          </a:ln>
        </p:spPr>
        <p:txBody>
          <a:bodyPr lIns="90000" tIns="46800" rIns="90000" bIns="46800" anchor="ctr"/>
          <a:lstStyle/>
          <a:p>
            <a:pPr algn="l"/>
            <a:r>
              <a:rPr lang="de-DE" altLang="ja-JP" sz="1800" dirty="0" smtClean="0">
                <a:solidFill>
                  <a:schemeClr val="bg1"/>
                </a:solidFill>
                <a:ea typeface="ＭＳ Ｐゴシック" pitchFamily="34" charset="-128"/>
              </a:rPr>
              <a:t>  Web</a:t>
            </a:r>
            <a:endParaRPr lang="en-US" sz="1400" dirty="0">
              <a:solidFill>
                <a:schemeClr val="bg1"/>
              </a:solidFill>
              <a:ea typeface="ＭＳ Ｐゴシック" pitchFamily="34" charset="-128"/>
            </a:endParaRPr>
          </a:p>
        </p:txBody>
      </p:sp>
      <p:sp>
        <p:nvSpPr>
          <p:cNvPr id="16" name="TextBox 15"/>
          <p:cNvSpPr txBox="1"/>
          <p:nvPr/>
        </p:nvSpPr>
        <p:spPr>
          <a:xfrm rot="475323">
            <a:off x="5172825" y="756833"/>
            <a:ext cx="3619908" cy="646331"/>
          </a:xfrm>
          <a:prstGeom prst="rect">
            <a:avLst/>
          </a:prstGeom>
          <a:solidFill>
            <a:srgbClr val="FF0000"/>
          </a:solidFill>
          <a:effectLst>
            <a:outerShdw blurRad="469900" dist="190500" dir="5160000" algn="ctr" rotWithShape="0">
              <a:srgbClr val="000000">
                <a:alpha val="65000"/>
              </a:srgbClr>
            </a:outerShdw>
          </a:effectLst>
          <a:scene3d>
            <a:camera prst="orthographicFront"/>
            <a:lightRig rig="threePt" dir="t">
              <a:rot lat="0" lon="0" rev="4800000"/>
            </a:lightRig>
          </a:scene3d>
          <a:sp3d extrusionH="1397000">
            <a:bevelT w="349250"/>
          </a:sp3d>
        </p:spPr>
        <p:txBody>
          <a:bodyPr>
            <a:spAutoFit/>
          </a:bodyPr>
          <a:lstStyle/>
          <a:p>
            <a:pPr>
              <a:defRPr/>
            </a:pPr>
            <a:r>
              <a:rPr lang="en-US" sz="1800" dirty="0">
                <a:solidFill>
                  <a:schemeClr val="bg1"/>
                </a:solidFill>
              </a:rPr>
              <a:t>differences are overstressed </a:t>
            </a:r>
            <a:br>
              <a:rPr lang="en-US" sz="1800" dirty="0">
                <a:solidFill>
                  <a:schemeClr val="bg1"/>
                </a:solidFill>
              </a:rPr>
            </a:br>
            <a:r>
              <a:rPr lang="en-US" sz="1800" dirty="0">
                <a:solidFill>
                  <a:schemeClr val="bg1"/>
                </a:solidFill>
              </a:rPr>
              <a:t>and not that strict</a:t>
            </a:r>
            <a:endParaRPr lang="de-DE" sz="1600"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8715" y="1"/>
            <a:ext cx="9222716" cy="6858000"/>
          </a:xfrm>
          <a:prstGeom prst="rect">
            <a:avLst/>
          </a:prstGeom>
          <a:noFill/>
          <a:ln w="9525">
            <a:noFill/>
            <a:miter lim="800000"/>
            <a:headEnd/>
            <a:tailEnd/>
          </a:ln>
        </p:spPr>
      </p:pic>
      <p:grpSp>
        <p:nvGrpSpPr>
          <p:cNvPr id="2" name="Group 11"/>
          <p:cNvGrpSpPr/>
          <p:nvPr/>
        </p:nvGrpSpPr>
        <p:grpSpPr>
          <a:xfrm>
            <a:off x="523875" y="3423231"/>
            <a:ext cx="5029200" cy="2554545"/>
            <a:chOff x="2209800" y="1365831"/>
            <a:chExt cx="5029200" cy="2554545"/>
          </a:xfrm>
        </p:grpSpPr>
        <p:sp>
          <p:nvSpPr>
            <p:cNvPr id="10" name="Rounded Rectangle 9"/>
            <p:cNvSpPr/>
            <p:nvPr/>
          </p:nvSpPr>
          <p:spPr>
            <a:xfrm>
              <a:off x="2209800" y="1421186"/>
              <a:ext cx="5029200" cy="2443835"/>
            </a:xfrm>
            <a:prstGeom prst="round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Box 26"/>
            <p:cNvSpPr txBox="1">
              <a:spLocks noChangeArrowheads="1"/>
            </p:cNvSpPr>
            <p:nvPr/>
          </p:nvSpPr>
          <p:spPr bwMode="auto">
            <a:xfrm>
              <a:off x="2388711" y="1365831"/>
              <a:ext cx="4671379" cy="2554545"/>
            </a:xfrm>
            <a:prstGeom prst="rect">
              <a:avLst/>
            </a:prstGeom>
            <a:noFill/>
            <a:ln w="9525">
              <a:noFill/>
              <a:miter lim="800000"/>
              <a:headEnd/>
              <a:tailEnd/>
            </a:ln>
          </p:spPr>
          <p:txBody>
            <a:bodyPr wrap="square">
              <a:spAutoFit/>
            </a:bodyPr>
            <a:lstStyle/>
            <a:p>
              <a:pPr algn="ctr"/>
              <a:r>
                <a:rPr lang="de-DE" sz="8000" dirty="0" err="1" smtClean="0">
                  <a:latin typeface="+mj-lt"/>
                </a:rPr>
                <a:t>Costs</a:t>
              </a:r>
              <a:r>
                <a:rPr lang="de-DE" sz="8000" dirty="0" smtClean="0">
                  <a:latin typeface="+mj-lt"/>
                </a:rPr>
                <a:t> &amp; </a:t>
              </a:r>
              <a:r>
                <a:rPr lang="de-DE" sz="8000" dirty="0" err="1" smtClean="0">
                  <a:latin typeface="+mj-lt"/>
                </a:rPr>
                <a:t>Benefits</a:t>
              </a:r>
              <a:endParaRPr lang="de-DE" sz="8000" dirty="0" smtClean="0">
                <a:latin typeface="+mj-lt"/>
              </a:endParaRPr>
            </a:p>
          </p:txBody>
        </p:sp>
      </p:grpSp>
      <p:sp>
        <p:nvSpPr>
          <p:cNvPr id="15" name="Rectangle 14"/>
          <p:cNvSpPr/>
          <p:nvPr/>
        </p:nvSpPr>
        <p:spPr>
          <a:xfrm>
            <a:off x="35624" y="6451350"/>
            <a:ext cx="5747658" cy="246221"/>
          </a:xfrm>
          <a:prstGeom prst="rect">
            <a:avLst/>
          </a:prstGeom>
        </p:spPr>
        <p:txBody>
          <a:bodyPr wrap="square">
            <a:spAutoFit/>
          </a:bodyPr>
          <a:lstStyle/>
          <a:p>
            <a:r>
              <a:rPr lang="de-DE" sz="1000" dirty="0" err="1" smtClean="0">
                <a:solidFill>
                  <a:schemeClr val="bg1">
                    <a:lumMod val="65000"/>
                  </a:schemeClr>
                </a:solidFill>
              </a:rPr>
              <a:t>Photo</a:t>
            </a:r>
            <a:r>
              <a:rPr lang="de-DE" sz="1000" dirty="0" smtClean="0">
                <a:solidFill>
                  <a:schemeClr val="bg1">
                    <a:lumMod val="65000"/>
                  </a:schemeClr>
                </a:solidFill>
              </a:rPr>
              <a:t>: http://www.morguefile.com/archive/display/196927</a:t>
            </a:r>
            <a:endParaRPr lang="de-DE"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p:cNvGrpSpPr/>
          <p:nvPr/>
        </p:nvGrpSpPr>
        <p:grpSpPr>
          <a:xfrm>
            <a:off x="685315" y="3412813"/>
            <a:ext cx="8117682" cy="2857000"/>
            <a:chOff x="677068" y="3421455"/>
            <a:chExt cx="8117682" cy="2857000"/>
          </a:xfrm>
        </p:grpSpPr>
        <p:sp>
          <p:nvSpPr>
            <p:cNvPr id="76" name="Rectangle 75"/>
            <p:cNvSpPr/>
            <p:nvPr/>
          </p:nvSpPr>
          <p:spPr bwMode="gray">
            <a:xfrm>
              <a:off x="677068" y="3421455"/>
              <a:ext cx="8117682" cy="2857000"/>
            </a:xfrm>
            <a:prstGeom prst="rect">
              <a:avLst/>
            </a:prstGeom>
            <a:solidFill>
              <a:schemeClr val="bg1">
                <a:lumMod val="95000"/>
              </a:schemeClr>
            </a:solidFill>
            <a:ln w="25400" algn="ctr">
              <a:solidFill>
                <a:schemeClr val="tx1"/>
              </a:solidFill>
              <a:miter lim="800000"/>
              <a:headEnd/>
              <a:tailEnd/>
            </a:ln>
            <a:effectLst>
              <a:outerShdw blurRad="266700" dist="88900" dir="2280000" algn="tl" rotWithShape="0">
                <a:prstClr val="black">
                  <a:alpha val="7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1" name="Group 70"/>
            <p:cNvGrpSpPr/>
            <p:nvPr/>
          </p:nvGrpSpPr>
          <p:grpSpPr>
            <a:xfrm>
              <a:off x="1832856" y="3851987"/>
              <a:ext cx="5976937" cy="2109788"/>
              <a:chOff x="1516063" y="4320286"/>
              <a:chExt cx="5976937" cy="2109788"/>
            </a:xfrm>
          </p:grpSpPr>
          <p:sp>
            <p:nvSpPr>
              <p:cNvPr id="24" name="Rectangle 6"/>
              <p:cNvSpPr>
                <a:spLocks noChangeArrowheads="1"/>
              </p:cNvSpPr>
              <p:nvPr/>
            </p:nvSpPr>
            <p:spPr bwMode="auto">
              <a:xfrm>
                <a:off x="2955925" y="4320286"/>
                <a:ext cx="2952750" cy="792163"/>
              </a:xfrm>
              <a:prstGeom prst="rect">
                <a:avLst/>
              </a:prstGeom>
              <a:solidFill>
                <a:schemeClr val="accent1"/>
              </a:solidFill>
              <a:ln w="15875">
                <a:solidFill>
                  <a:schemeClr val="folHlink"/>
                </a:solidFill>
                <a:miter lim="800000"/>
                <a:headEnd/>
                <a:tailEnd/>
              </a:ln>
            </p:spPr>
            <p:txBody>
              <a:bodyPr wrap="none" anchor="ctr"/>
              <a:lstStyle/>
              <a:p>
                <a:pPr defTabSz="863600"/>
                <a:endParaRPr lang="en-US" sz="1000"/>
              </a:p>
            </p:txBody>
          </p:sp>
          <p:sp>
            <p:nvSpPr>
              <p:cNvPr id="26" name="Rectangle 11"/>
              <p:cNvSpPr>
                <a:spLocks noChangeArrowheads="1"/>
              </p:cNvSpPr>
              <p:nvPr/>
            </p:nvSpPr>
            <p:spPr bwMode="auto">
              <a:xfrm>
                <a:off x="1516063" y="5566474"/>
                <a:ext cx="5976937" cy="863600"/>
              </a:xfrm>
              <a:prstGeom prst="rect">
                <a:avLst/>
              </a:prstGeom>
              <a:solidFill>
                <a:schemeClr val="bg2"/>
              </a:solidFill>
              <a:ln w="9525">
                <a:solidFill>
                  <a:schemeClr val="folHlink"/>
                </a:solidFill>
                <a:miter lim="800000"/>
                <a:headEnd/>
                <a:tailEnd/>
              </a:ln>
            </p:spPr>
            <p:txBody>
              <a:bodyPr wrap="none" anchor="ctr"/>
              <a:lstStyle/>
              <a:p>
                <a:pPr defTabSz="863600"/>
                <a:endParaRPr lang="en-US" sz="1700"/>
              </a:p>
            </p:txBody>
          </p:sp>
          <p:sp>
            <p:nvSpPr>
              <p:cNvPr id="29" name="Text Box 14"/>
              <p:cNvSpPr txBox="1">
                <a:spLocks noChangeArrowheads="1"/>
              </p:cNvSpPr>
              <p:nvPr/>
            </p:nvSpPr>
            <p:spPr bwMode="auto">
              <a:xfrm>
                <a:off x="1643063" y="6103049"/>
                <a:ext cx="1209675" cy="274637"/>
              </a:xfrm>
              <a:prstGeom prst="rect">
                <a:avLst/>
              </a:prstGeom>
              <a:noFill/>
              <a:ln w="9525">
                <a:noFill/>
                <a:miter lim="800000"/>
                <a:headEnd/>
                <a:tailEnd/>
              </a:ln>
            </p:spPr>
            <p:txBody>
              <a:bodyPr>
                <a:spAutoFit/>
              </a:bodyPr>
              <a:lstStyle/>
              <a:p>
                <a:pPr algn="l" defTabSz="863600">
                  <a:spcBef>
                    <a:spcPct val="50000"/>
                  </a:spcBef>
                </a:pPr>
                <a:r>
                  <a:rPr lang="en-US" sz="1200"/>
                  <a:t>wiki</a:t>
                </a:r>
              </a:p>
            </p:txBody>
          </p:sp>
          <p:sp>
            <p:nvSpPr>
              <p:cNvPr id="30" name="Text Box 15"/>
              <p:cNvSpPr txBox="1">
                <a:spLocks noChangeArrowheads="1"/>
              </p:cNvSpPr>
              <p:nvPr/>
            </p:nvSpPr>
            <p:spPr bwMode="auto">
              <a:xfrm>
                <a:off x="2365375" y="6103049"/>
                <a:ext cx="1352550" cy="274637"/>
              </a:xfrm>
              <a:prstGeom prst="rect">
                <a:avLst/>
              </a:prstGeom>
              <a:noFill/>
              <a:ln w="9525">
                <a:noFill/>
                <a:miter lim="800000"/>
                <a:headEnd/>
                <a:tailEnd/>
              </a:ln>
            </p:spPr>
            <p:txBody>
              <a:bodyPr>
                <a:spAutoFit/>
              </a:bodyPr>
              <a:lstStyle/>
              <a:p>
                <a:pPr algn="l" defTabSz="863600">
                  <a:spcBef>
                    <a:spcPct val="50000"/>
                  </a:spcBef>
                </a:pPr>
                <a:r>
                  <a:rPr lang="en-US" sz="1200"/>
                  <a:t>database</a:t>
                </a:r>
              </a:p>
            </p:txBody>
          </p:sp>
          <p:sp>
            <p:nvSpPr>
              <p:cNvPr id="31" name="Text Box 16"/>
              <p:cNvSpPr txBox="1">
                <a:spLocks noChangeArrowheads="1"/>
              </p:cNvSpPr>
              <p:nvPr/>
            </p:nvSpPr>
            <p:spPr bwMode="auto">
              <a:xfrm>
                <a:off x="3443288" y="6103049"/>
                <a:ext cx="1209675" cy="274637"/>
              </a:xfrm>
              <a:prstGeom prst="rect">
                <a:avLst/>
              </a:prstGeom>
              <a:noFill/>
              <a:ln w="9525">
                <a:noFill/>
                <a:miter lim="800000"/>
                <a:headEnd/>
                <a:tailEnd/>
              </a:ln>
            </p:spPr>
            <p:txBody>
              <a:bodyPr>
                <a:spAutoFit/>
              </a:bodyPr>
              <a:lstStyle/>
              <a:p>
                <a:pPr algn="l" defTabSz="863600">
                  <a:spcBef>
                    <a:spcPct val="50000"/>
                  </a:spcBef>
                </a:pPr>
                <a:r>
                  <a:rPr lang="en-US" sz="1200" dirty="0"/>
                  <a:t>forum</a:t>
                </a:r>
              </a:p>
            </p:txBody>
          </p:sp>
          <p:sp>
            <p:nvSpPr>
              <p:cNvPr id="32" name="Text Box 17"/>
              <p:cNvSpPr txBox="1">
                <a:spLocks noChangeArrowheads="1"/>
              </p:cNvSpPr>
              <p:nvPr/>
            </p:nvSpPr>
            <p:spPr bwMode="auto">
              <a:xfrm>
                <a:off x="6570663" y="6103049"/>
                <a:ext cx="852487" cy="274637"/>
              </a:xfrm>
              <a:prstGeom prst="rect">
                <a:avLst/>
              </a:prstGeom>
              <a:noFill/>
              <a:ln w="9525">
                <a:noFill/>
                <a:miter lim="800000"/>
                <a:headEnd/>
                <a:tailEnd/>
              </a:ln>
            </p:spPr>
            <p:txBody>
              <a:bodyPr>
                <a:spAutoFit/>
              </a:bodyPr>
              <a:lstStyle/>
              <a:p>
                <a:pPr algn="l" defTabSz="863600">
                  <a:spcBef>
                    <a:spcPct val="50000"/>
                  </a:spcBef>
                </a:pPr>
                <a:r>
                  <a:rPr lang="en-US" sz="1200"/>
                  <a:t>office</a:t>
                </a:r>
              </a:p>
            </p:txBody>
          </p:sp>
          <p:sp>
            <p:nvSpPr>
              <p:cNvPr id="33" name="Text Box 18"/>
              <p:cNvSpPr txBox="1">
                <a:spLocks noChangeArrowheads="1"/>
              </p:cNvSpPr>
              <p:nvPr/>
            </p:nvSpPr>
            <p:spPr bwMode="auto">
              <a:xfrm>
                <a:off x="4235450" y="6103049"/>
                <a:ext cx="1138238" cy="274637"/>
              </a:xfrm>
              <a:prstGeom prst="rect">
                <a:avLst/>
              </a:prstGeom>
              <a:noFill/>
              <a:ln w="9525">
                <a:noFill/>
                <a:miter lim="800000"/>
                <a:headEnd/>
                <a:tailEnd/>
              </a:ln>
            </p:spPr>
            <p:txBody>
              <a:bodyPr>
                <a:spAutoFit/>
              </a:bodyPr>
              <a:lstStyle/>
              <a:p>
                <a:pPr algn="l" defTabSz="863600">
                  <a:spcBef>
                    <a:spcPct val="50000"/>
                  </a:spcBef>
                </a:pPr>
                <a:r>
                  <a:rPr lang="en-US" sz="1200"/>
                  <a:t>GPS-data</a:t>
                </a:r>
              </a:p>
            </p:txBody>
          </p:sp>
          <p:sp>
            <p:nvSpPr>
              <p:cNvPr id="34" name="Text Box 19"/>
              <p:cNvSpPr txBox="1">
                <a:spLocks noChangeArrowheads="1"/>
              </p:cNvSpPr>
              <p:nvPr/>
            </p:nvSpPr>
            <p:spPr bwMode="auto">
              <a:xfrm>
                <a:off x="5392738" y="6103049"/>
                <a:ext cx="1493837" cy="274637"/>
              </a:xfrm>
              <a:prstGeom prst="rect">
                <a:avLst/>
              </a:prstGeom>
              <a:noFill/>
              <a:ln w="9525">
                <a:noFill/>
                <a:miter lim="800000"/>
                <a:headEnd/>
                <a:tailEnd/>
              </a:ln>
            </p:spPr>
            <p:txBody>
              <a:bodyPr>
                <a:spAutoFit/>
              </a:bodyPr>
              <a:lstStyle/>
              <a:p>
                <a:pPr algn="l" defTabSz="863600">
                  <a:spcBef>
                    <a:spcPct val="50000"/>
                  </a:spcBef>
                </a:pPr>
                <a:r>
                  <a:rPr lang="en-US" sz="1200"/>
                  <a:t>manual</a:t>
                </a:r>
              </a:p>
            </p:txBody>
          </p:sp>
          <p:pic>
            <p:nvPicPr>
              <p:cNvPr id="35" name="Picture 25" descr="file://///Ddrsl010/public/icons/ap/48x48/plain/text_rich_colored.png"/>
              <p:cNvPicPr>
                <a:picLocks noChangeAspect="1" noChangeArrowheads="1"/>
              </p:cNvPicPr>
              <p:nvPr/>
            </p:nvPicPr>
            <p:blipFill>
              <a:blip r:embed="rId3" cstate="print"/>
              <a:srcRect/>
              <a:stretch>
                <a:fillRect/>
              </a:stretch>
            </p:blipFill>
            <p:spPr bwMode="auto">
              <a:xfrm>
                <a:off x="1633538" y="5671249"/>
                <a:ext cx="452437" cy="457200"/>
              </a:xfrm>
              <a:prstGeom prst="rect">
                <a:avLst/>
              </a:prstGeom>
              <a:noFill/>
              <a:ln w="9525">
                <a:noFill/>
                <a:miter lim="800000"/>
                <a:headEnd/>
                <a:tailEnd/>
              </a:ln>
            </p:spPr>
          </p:pic>
          <p:pic>
            <p:nvPicPr>
              <p:cNvPr id="36" name="Picture 26" descr="file://///Ddrsl010/public/icons/ap/48x48/plain/text_tree.png"/>
              <p:cNvPicPr>
                <a:picLocks noChangeAspect="1" noChangeArrowheads="1"/>
              </p:cNvPicPr>
              <p:nvPr/>
            </p:nvPicPr>
            <p:blipFill>
              <a:blip r:embed="rId4" cstate="print"/>
              <a:srcRect/>
              <a:stretch>
                <a:fillRect/>
              </a:stretch>
            </p:blipFill>
            <p:spPr bwMode="auto">
              <a:xfrm>
                <a:off x="3505200" y="5671249"/>
                <a:ext cx="452438" cy="457200"/>
              </a:xfrm>
              <a:prstGeom prst="rect">
                <a:avLst/>
              </a:prstGeom>
              <a:noFill/>
              <a:ln w="9525">
                <a:noFill/>
                <a:miter lim="800000"/>
                <a:headEnd/>
                <a:tailEnd/>
              </a:ln>
            </p:spPr>
          </p:pic>
          <p:pic>
            <p:nvPicPr>
              <p:cNvPr id="37" name="Picture 27" descr="file://///Ddrsl010/public/icons/bd/48x48/plain/data.png"/>
              <p:cNvPicPr>
                <a:picLocks noChangeAspect="1" noChangeArrowheads="1"/>
              </p:cNvPicPr>
              <p:nvPr/>
            </p:nvPicPr>
            <p:blipFill>
              <a:blip r:embed="rId5" cstate="print"/>
              <a:srcRect/>
              <a:stretch>
                <a:fillRect/>
              </a:stretch>
            </p:blipFill>
            <p:spPr bwMode="auto">
              <a:xfrm>
                <a:off x="2570163" y="5671249"/>
                <a:ext cx="452437" cy="457200"/>
              </a:xfrm>
              <a:prstGeom prst="rect">
                <a:avLst/>
              </a:prstGeom>
              <a:noFill/>
              <a:ln w="9525">
                <a:noFill/>
                <a:miter lim="800000"/>
                <a:headEnd/>
                <a:tailEnd/>
              </a:ln>
            </p:spPr>
          </p:pic>
          <p:pic>
            <p:nvPicPr>
              <p:cNvPr id="38" name="Picture 28" descr="file://///Ddrsl010/public/icons/bd/48x48/plain/table_sql.png"/>
              <p:cNvPicPr>
                <a:picLocks noChangeAspect="1" noChangeArrowheads="1"/>
              </p:cNvPicPr>
              <p:nvPr/>
            </p:nvPicPr>
            <p:blipFill>
              <a:blip r:embed="rId6" cstate="print"/>
              <a:srcRect/>
              <a:stretch>
                <a:fillRect/>
              </a:stretch>
            </p:blipFill>
            <p:spPr bwMode="auto">
              <a:xfrm>
                <a:off x="6673850" y="5671249"/>
                <a:ext cx="452438" cy="457200"/>
              </a:xfrm>
              <a:prstGeom prst="rect">
                <a:avLst/>
              </a:prstGeom>
              <a:noFill/>
              <a:ln w="9525">
                <a:noFill/>
                <a:miter lim="800000"/>
                <a:headEnd/>
                <a:tailEnd/>
              </a:ln>
            </p:spPr>
          </p:pic>
          <p:pic>
            <p:nvPicPr>
              <p:cNvPr id="39" name="Picture 30" descr="file://///Ddrsl010/public/icons/ns/48x48/plain/earth_location.png"/>
              <p:cNvPicPr>
                <a:picLocks noChangeAspect="1" noChangeArrowheads="1"/>
              </p:cNvPicPr>
              <p:nvPr/>
            </p:nvPicPr>
            <p:blipFill>
              <a:blip r:embed="rId7" cstate="print"/>
              <a:srcRect/>
              <a:stretch>
                <a:fillRect/>
              </a:stretch>
            </p:blipFill>
            <p:spPr bwMode="auto">
              <a:xfrm>
                <a:off x="4513263" y="5671249"/>
                <a:ext cx="452437" cy="457200"/>
              </a:xfrm>
              <a:prstGeom prst="rect">
                <a:avLst/>
              </a:prstGeom>
              <a:noFill/>
              <a:ln w="9525">
                <a:noFill/>
                <a:miter lim="800000"/>
                <a:headEnd/>
                <a:tailEnd/>
              </a:ln>
            </p:spPr>
          </p:pic>
          <p:pic>
            <p:nvPicPr>
              <p:cNvPr id="40" name="Picture 31" descr="file://///Ddrsl010/public/icons/op/48x48/plain/book_red.png"/>
              <p:cNvPicPr>
                <a:picLocks noChangeAspect="1" noChangeArrowheads="1"/>
              </p:cNvPicPr>
              <p:nvPr/>
            </p:nvPicPr>
            <p:blipFill>
              <a:blip r:embed="rId8" cstate="print"/>
              <a:srcRect/>
              <a:stretch>
                <a:fillRect/>
              </a:stretch>
            </p:blipFill>
            <p:spPr bwMode="auto">
              <a:xfrm>
                <a:off x="5521325" y="5671249"/>
                <a:ext cx="452438" cy="457200"/>
              </a:xfrm>
              <a:prstGeom prst="rect">
                <a:avLst/>
              </a:prstGeom>
              <a:noFill/>
              <a:ln w="9525">
                <a:noFill/>
                <a:miter lim="800000"/>
                <a:headEnd/>
                <a:tailEnd/>
              </a:ln>
            </p:spPr>
          </p:pic>
          <p:sp>
            <p:nvSpPr>
              <p:cNvPr id="41" name="Line 39"/>
              <p:cNvSpPr>
                <a:spLocks noChangeShapeType="1"/>
              </p:cNvSpPr>
              <p:nvPr/>
            </p:nvSpPr>
            <p:spPr bwMode="auto">
              <a:xfrm flipV="1">
                <a:off x="1876425" y="5150866"/>
                <a:ext cx="1375092" cy="487044"/>
              </a:xfrm>
              <a:prstGeom prst="line">
                <a:avLst/>
              </a:prstGeom>
              <a:noFill/>
              <a:ln w="15875">
                <a:solidFill>
                  <a:schemeClr val="tx1"/>
                </a:solidFill>
                <a:round/>
                <a:headEnd/>
                <a:tailEnd type="triangle" w="med" len="med"/>
              </a:ln>
            </p:spPr>
            <p:txBody>
              <a:bodyPr/>
              <a:lstStyle/>
              <a:p>
                <a:endParaRPr lang="de-DE"/>
              </a:p>
            </p:txBody>
          </p:sp>
          <p:sp>
            <p:nvSpPr>
              <p:cNvPr id="42" name="Line 40"/>
              <p:cNvSpPr>
                <a:spLocks noChangeShapeType="1"/>
              </p:cNvSpPr>
              <p:nvPr/>
            </p:nvSpPr>
            <p:spPr bwMode="auto">
              <a:xfrm flipV="1">
                <a:off x="2884488" y="5150866"/>
                <a:ext cx="620712" cy="487044"/>
              </a:xfrm>
              <a:prstGeom prst="line">
                <a:avLst/>
              </a:prstGeom>
              <a:noFill/>
              <a:ln w="15875">
                <a:solidFill>
                  <a:schemeClr val="tx1"/>
                </a:solidFill>
                <a:round/>
                <a:headEnd/>
                <a:tailEnd type="triangle" w="med" len="med"/>
              </a:ln>
            </p:spPr>
            <p:txBody>
              <a:bodyPr/>
              <a:lstStyle/>
              <a:p>
                <a:endParaRPr lang="de-DE"/>
              </a:p>
            </p:txBody>
          </p:sp>
          <p:sp>
            <p:nvSpPr>
              <p:cNvPr id="43" name="Line 41"/>
              <p:cNvSpPr>
                <a:spLocks noChangeShapeType="1"/>
              </p:cNvSpPr>
              <p:nvPr/>
            </p:nvSpPr>
            <p:spPr bwMode="auto">
              <a:xfrm flipV="1">
                <a:off x="3748089" y="5150865"/>
                <a:ext cx="112274" cy="487045"/>
              </a:xfrm>
              <a:prstGeom prst="line">
                <a:avLst/>
              </a:prstGeom>
              <a:noFill/>
              <a:ln w="15875">
                <a:solidFill>
                  <a:schemeClr val="tx1"/>
                </a:solidFill>
                <a:round/>
                <a:headEnd/>
                <a:tailEnd type="triangle" w="med" len="med"/>
              </a:ln>
            </p:spPr>
            <p:txBody>
              <a:bodyPr/>
              <a:lstStyle/>
              <a:p>
                <a:endParaRPr lang="de-DE"/>
              </a:p>
            </p:txBody>
          </p:sp>
          <p:sp>
            <p:nvSpPr>
              <p:cNvPr id="44" name="Line 42"/>
              <p:cNvSpPr>
                <a:spLocks noChangeShapeType="1"/>
              </p:cNvSpPr>
              <p:nvPr/>
            </p:nvSpPr>
            <p:spPr bwMode="auto">
              <a:xfrm flipH="1" flipV="1">
                <a:off x="4560801" y="5150865"/>
                <a:ext cx="123912" cy="487045"/>
              </a:xfrm>
              <a:prstGeom prst="line">
                <a:avLst/>
              </a:prstGeom>
              <a:noFill/>
              <a:ln w="15875">
                <a:solidFill>
                  <a:schemeClr val="tx1"/>
                </a:solidFill>
                <a:round/>
                <a:headEnd/>
                <a:tailEnd type="triangle" w="med" len="med"/>
              </a:ln>
            </p:spPr>
            <p:txBody>
              <a:bodyPr/>
              <a:lstStyle/>
              <a:p>
                <a:endParaRPr lang="de-DE"/>
              </a:p>
            </p:txBody>
          </p:sp>
          <p:sp>
            <p:nvSpPr>
              <p:cNvPr id="45" name="Line 43"/>
              <p:cNvSpPr>
                <a:spLocks noChangeShapeType="1"/>
              </p:cNvSpPr>
              <p:nvPr/>
            </p:nvSpPr>
            <p:spPr bwMode="auto">
              <a:xfrm flipH="1" flipV="1">
                <a:off x="5194299" y="5150865"/>
                <a:ext cx="519026" cy="547052"/>
              </a:xfrm>
              <a:prstGeom prst="line">
                <a:avLst/>
              </a:prstGeom>
              <a:noFill/>
              <a:ln w="15875">
                <a:solidFill>
                  <a:schemeClr val="tx1"/>
                </a:solidFill>
                <a:round/>
                <a:headEnd/>
                <a:tailEnd type="triangle" w="med" len="med"/>
              </a:ln>
            </p:spPr>
            <p:txBody>
              <a:bodyPr/>
              <a:lstStyle/>
              <a:p>
                <a:endParaRPr lang="de-DE"/>
              </a:p>
            </p:txBody>
          </p:sp>
          <p:sp>
            <p:nvSpPr>
              <p:cNvPr id="46" name="Line 44"/>
              <p:cNvSpPr>
                <a:spLocks noChangeShapeType="1"/>
              </p:cNvSpPr>
              <p:nvPr/>
            </p:nvSpPr>
            <p:spPr bwMode="auto">
              <a:xfrm flipH="1" flipV="1">
                <a:off x="5521325" y="5150865"/>
                <a:ext cx="1398588" cy="520383"/>
              </a:xfrm>
              <a:prstGeom prst="line">
                <a:avLst/>
              </a:prstGeom>
              <a:noFill/>
              <a:ln w="15875">
                <a:solidFill>
                  <a:schemeClr val="tx1"/>
                </a:solidFill>
                <a:round/>
                <a:headEnd/>
                <a:tailEnd type="triangle" w="med" len="med"/>
              </a:ln>
            </p:spPr>
            <p:txBody>
              <a:bodyPr/>
              <a:lstStyle/>
              <a:p>
                <a:endParaRPr lang="de-DE"/>
              </a:p>
            </p:txBody>
          </p:sp>
          <p:grpSp>
            <p:nvGrpSpPr>
              <p:cNvPr id="47" name="Group 48"/>
              <p:cNvGrpSpPr>
                <a:grpSpLocks/>
              </p:cNvGrpSpPr>
              <p:nvPr/>
            </p:nvGrpSpPr>
            <p:grpSpPr bwMode="auto">
              <a:xfrm>
                <a:off x="4037013" y="4464749"/>
                <a:ext cx="644525" cy="482600"/>
                <a:chOff x="3106" y="1933"/>
                <a:chExt cx="726" cy="544"/>
              </a:xfrm>
            </p:grpSpPr>
            <p:sp>
              <p:nvSpPr>
                <p:cNvPr id="48" name="Line 49"/>
                <p:cNvSpPr>
                  <a:spLocks noChangeShapeType="1"/>
                </p:cNvSpPr>
                <p:nvPr/>
              </p:nvSpPr>
              <p:spPr bwMode="white">
                <a:xfrm>
                  <a:off x="3696" y="2205"/>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49" name="Line 50"/>
                <p:cNvSpPr>
                  <a:spLocks noChangeShapeType="1"/>
                </p:cNvSpPr>
                <p:nvPr/>
              </p:nvSpPr>
              <p:spPr bwMode="white">
                <a:xfrm flipH="1" flipV="1">
                  <a:off x="3150" y="2205"/>
                  <a:ext cx="47"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0" name="Line 51"/>
                <p:cNvSpPr>
                  <a:spLocks noChangeShapeType="1"/>
                </p:cNvSpPr>
                <p:nvPr/>
              </p:nvSpPr>
              <p:spPr bwMode="white">
                <a:xfrm flipV="1">
                  <a:off x="3151" y="2024"/>
                  <a:ext cx="137" cy="181"/>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1" name="Line 52"/>
                <p:cNvSpPr>
                  <a:spLocks noChangeShapeType="1"/>
                </p:cNvSpPr>
                <p:nvPr/>
              </p:nvSpPr>
              <p:spPr bwMode="white">
                <a:xfrm flipV="1">
                  <a:off x="3288" y="1979"/>
                  <a:ext cx="317" cy="45"/>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2" name="Line 53"/>
                <p:cNvSpPr>
                  <a:spLocks noChangeShapeType="1"/>
                </p:cNvSpPr>
                <p:nvPr/>
              </p:nvSpPr>
              <p:spPr bwMode="white">
                <a:xfrm>
                  <a:off x="3605" y="1978"/>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3" name="Line 54"/>
                <p:cNvSpPr>
                  <a:spLocks noChangeShapeType="1"/>
                </p:cNvSpPr>
                <p:nvPr/>
              </p:nvSpPr>
              <p:spPr bwMode="white">
                <a:xfrm>
                  <a:off x="3469" y="2205"/>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4" name="Line 55"/>
                <p:cNvSpPr>
                  <a:spLocks noChangeShapeType="1"/>
                </p:cNvSpPr>
                <p:nvPr/>
              </p:nvSpPr>
              <p:spPr bwMode="white">
                <a:xfrm flipH="1">
                  <a:off x="3560" y="2205"/>
                  <a:ext cx="136"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5" name="Line 56"/>
                <p:cNvSpPr>
                  <a:spLocks noChangeShapeType="1"/>
                </p:cNvSpPr>
                <p:nvPr/>
              </p:nvSpPr>
              <p:spPr bwMode="white">
                <a:xfrm flipH="1">
                  <a:off x="3469" y="1978"/>
                  <a:ext cx="136"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6" name="Line 57"/>
                <p:cNvSpPr>
                  <a:spLocks noChangeShapeType="1"/>
                </p:cNvSpPr>
                <p:nvPr/>
              </p:nvSpPr>
              <p:spPr bwMode="white">
                <a:xfrm flipH="1" flipV="1">
                  <a:off x="3151" y="2205"/>
                  <a:ext cx="182" cy="91"/>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57" name="Oval 58"/>
                <p:cNvSpPr>
                  <a:spLocks noChangeArrowheads="1"/>
                </p:cNvSpPr>
                <p:nvPr/>
              </p:nvSpPr>
              <p:spPr bwMode="white">
                <a:xfrm>
                  <a:off x="3288" y="2251"/>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58" name="Oval 59"/>
                <p:cNvSpPr>
                  <a:spLocks noChangeArrowheads="1"/>
                </p:cNvSpPr>
                <p:nvPr/>
              </p:nvSpPr>
              <p:spPr bwMode="white">
                <a:xfrm>
                  <a:off x="3151"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59" name="Oval 60"/>
                <p:cNvSpPr>
                  <a:spLocks noChangeArrowheads="1"/>
                </p:cNvSpPr>
                <p:nvPr/>
              </p:nvSpPr>
              <p:spPr bwMode="white">
                <a:xfrm>
                  <a:off x="3106"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0" name="Oval 61"/>
                <p:cNvSpPr>
                  <a:spLocks noChangeArrowheads="1"/>
                </p:cNvSpPr>
                <p:nvPr/>
              </p:nvSpPr>
              <p:spPr bwMode="white">
                <a:xfrm>
                  <a:off x="3242" y="1978"/>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1" name="Oval 62"/>
                <p:cNvSpPr>
                  <a:spLocks noChangeArrowheads="1"/>
                </p:cNvSpPr>
                <p:nvPr/>
              </p:nvSpPr>
              <p:spPr bwMode="white">
                <a:xfrm>
                  <a:off x="3650"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2" name="Oval 63"/>
                <p:cNvSpPr>
                  <a:spLocks noChangeArrowheads="1"/>
                </p:cNvSpPr>
                <p:nvPr/>
              </p:nvSpPr>
              <p:spPr bwMode="white">
                <a:xfrm>
                  <a:off x="3424"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3" name="Oval 64"/>
                <p:cNvSpPr>
                  <a:spLocks noChangeArrowheads="1"/>
                </p:cNvSpPr>
                <p:nvPr/>
              </p:nvSpPr>
              <p:spPr bwMode="white">
                <a:xfrm>
                  <a:off x="3514"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4" name="Oval 65"/>
                <p:cNvSpPr>
                  <a:spLocks noChangeArrowheads="1"/>
                </p:cNvSpPr>
                <p:nvPr/>
              </p:nvSpPr>
              <p:spPr bwMode="white">
                <a:xfrm>
                  <a:off x="3560" y="1933"/>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65" name="Oval 66"/>
                <p:cNvSpPr>
                  <a:spLocks noChangeArrowheads="1"/>
                </p:cNvSpPr>
                <p:nvPr/>
              </p:nvSpPr>
              <p:spPr bwMode="white">
                <a:xfrm>
                  <a:off x="3741"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grpSp>
        </p:grpSp>
      </p:grpSp>
      <p:grpSp>
        <p:nvGrpSpPr>
          <p:cNvPr id="80" name="Group 79"/>
          <p:cNvGrpSpPr/>
          <p:nvPr/>
        </p:nvGrpSpPr>
        <p:grpSpPr>
          <a:xfrm>
            <a:off x="456540" y="2567950"/>
            <a:ext cx="8117682" cy="2857000"/>
            <a:chOff x="3897445" y="1530703"/>
            <a:chExt cx="8117682" cy="2857000"/>
          </a:xfrm>
        </p:grpSpPr>
        <p:sp>
          <p:nvSpPr>
            <p:cNvPr id="78" name="Rectangle 77"/>
            <p:cNvSpPr/>
            <p:nvPr/>
          </p:nvSpPr>
          <p:spPr bwMode="gray">
            <a:xfrm>
              <a:off x="3897445" y="1530703"/>
              <a:ext cx="8117682" cy="2857000"/>
            </a:xfrm>
            <a:prstGeom prst="rect">
              <a:avLst/>
            </a:prstGeom>
            <a:solidFill>
              <a:schemeClr val="bg1">
                <a:lumMod val="95000"/>
              </a:schemeClr>
            </a:solidFill>
            <a:ln w="25400" algn="ctr">
              <a:solidFill>
                <a:schemeClr val="tx1"/>
              </a:solidFill>
              <a:miter lim="800000"/>
              <a:headEnd/>
              <a:tailEnd/>
            </a:ln>
            <a:effectLst>
              <a:outerShdw blurRad="266700" dist="88900" dir="2280000" algn="tl" rotWithShape="0">
                <a:prstClr val="black">
                  <a:alpha val="7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0" name="Group 69"/>
            <p:cNvGrpSpPr/>
            <p:nvPr/>
          </p:nvGrpSpPr>
          <p:grpSpPr>
            <a:xfrm>
              <a:off x="4325072" y="1560633"/>
              <a:ext cx="6969442" cy="2402205"/>
              <a:chOff x="8820000" y="3469386"/>
              <a:chExt cx="6969442" cy="2402205"/>
            </a:xfrm>
          </p:grpSpPr>
          <p:pic>
            <p:nvPicPr>
              <p:cNvPr id="17" name="Picture 2"/>
              <p:cNvPicPr>
                <a:picLocks noChangeAspect="1" noChangeArrowheads="1"/>
              </p:cNvPicPr>
              <p:nvPr/>
            </p:nvPicPr>
            <p:blipFill>
              <a:blip r:embed="rId9" cstate="print"/>
              <a:srcRect/>
              <a:stretch>
                <a:fillRect/>
              </a:stretch>
            </p:blipFill>
            <p:spPr bwMode="auto">
              <a:xfrm>
                <a:off x="8820000" y="3566541"/>
                <a:ext cx="3057525" cy="2305050"/>
              </a:xfrm>
              <a:prstGeom prst="rect">
                <a:avLst/>
              </a:prstGeom>
              <a:noFill/>
              <a:ln w="9525">
                <a:noFill/>
                <a:miter lim="800000"/>
                <a:headEnd/>
                <a:tailEnd/>
              </a:ln>
            </p:spPr>
          </p:pic>
          <p:pic>
            <p:nvPicPr>
              <p:cNvPr id="19" name="Picture 3"/>
              <p:cNvPicPr>
                <a:picLocks noChangeAspect="1" noChangeArrowheads="1"/>
              </p:cNvPicPr>
              <p:nvPr/>
            </p:nvPicPr>
            <p:blipFill>
              <a:blip r:embed="rId10" cstate="print"/>
              <a:srcRect/>
              <a:stretch>
                <a:fillRect/>
              </a:stretch>
            </p:blipFill>
            <p:spPr bwMode="auto">
              <a:xfrm>
                <a:off x="12647145" y="3731685"/>
                <a:ext cx="3142297" cy="1990364"/>
              </a:xfrm>
              <a:prstGeom prst="rect">
                <a:avLst/>
              </a:prstGeom>
              <a:noFill/>
              <a:ln w="9525">
                <a:noFill/>
                <a:miter lim="800000"/>
                <a:headEnd/>
                <a:tailEnd/>
              </a:ln>
            </p:spPr>
          </p:pic>
          <p:sp>
            <p:nvSpPr>
              <p:cNvPr id="21" name="Freeform 20"/>
              <p:cNvSpPr/>
              <p:nvPr/>
            </p:nvSpPr>
            <p:spPr>
              <a:xfrm>
                <a:off x="11240302" y="3469386"/>
                <a:ext cx="4191000" cy="1455420"/>
              </a:xfrm>
              <a:custGeom>
                <a:avLst/>
                <a:gdLst>
                  <a:gd name="connsiteX0" fmla="*/ 0 w 4198620"/>
                  <a:gd name="connsiteY0" fmla="*/ 488950 h 1471930"/>
                  <a:gd name="connsiteX1" fmla="*/ 2407920 w 4198620"/>
                  <a:gd name="connsiteY1" fmla="*/ 161290 h 1471930"/>
                  <a:gd name="connsiteX2" fmla="*/ 4183380 w 4198620"/>
                  <a:gd name="connsiteY2" fmla="*/ 1456690 h 1471930"/>
                  <a:gd name="connsiteX3" fmla="*/ 4183380 w 4198620"/>
                  <a:gd name="connsiteY3" fmla="*/ 1456690 h 1471930"/>
                  <a:gd name="connsiteX4" fmla="*/ 4198620 w 4198620"/>
                  <a:gd name="connsiteY4" fmla="*/ 1471930 h 1471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8620" h="1471930">
                    <a:moveTo>
                      <a:pt x="0" y="488950"/>
                    </a:moveTo>
                    <a:cubicBezTo>
                      <a:pt x="855345" y="244475"/>
                      <a:pt x="1710690" y="0"/>
                      <a:pt x="2407920" y="161290"/>
                    </a:cubicBezTo>
                    <a:cubicBezTo>
                      <a:pt x="3105150" y="322580"/>
                      <a:pt x="4183380" y="1456690"/>
                      <a:pt x="4183380" y="1456690"/>
                    </a:cubicBezTo>
                    <a:lnTo>
                      <a:pt x="4183380" y="1456690"/>
                    </a:lnTo>
                    <a:lnTo>
                      <a:pt x="4198620" y="1471930"/>
                    </a:lnTo>
                  </a:path>
                </a:pathLst>
              </a:cu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22" name="Straight Connector 21"/>
              <p:cNvCxnSpPr/>
              <p:nvPr/>
            </p:nvCxnSpPr>
            <p:spPr>
              <a:xfrm>
                <a:off x="10554502" y="4673346"/>
                <a:ext cx="2331720" cy="388620"/>
              </a:xfrm>
              <a:prstGeom prst="line">
                <a:avLst/>
              </a:prstGeom>
              <a:ln w="28575">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14"/>
              <p:cNvSpPr txBox="1">
                <a:spLocks noChangeArrowheads="1"/>
              </p:cNvSpPr>
              <p:nvPr/>
            </p:nvSpPr>
            <p:spPr bwMode="auto">
              <a:xfrm>
                <a:off x="13590850" y="4545437"/>
                <a:ext cx="819455" cy="461665"/>
              </a:xfrm>
              <a:prstGeom prst="rect">
                <a:avLst/>
              </a:prstGeom>
              <a:noFill/>
              <a:ln w="9525">
                <a:noFill/>
                <a:miter lim="800000"/>
                <a:headEnd/>
                <a:tailEnd/>
              </a:ln>
            </p:spPr>
            <p:txBody>
              <a:bodyPr wrap="none">
                <a:spAutoFit/>
              </a:bodyPr>
              <a:lstStyle/>
              <a:p>
                <a:pPr algn="r"/>
                <a:r>
                  <a:rPr lang="en-US" sz="2400" dirty="0" smtClean="0"/>
                  <a:t>Rule</a:t>
                </a:r>
                <a:endParaRPr lang="en-US" sz="2400" dirty="0"/>
              </a:p>
            </p:txBody>
          </p:sp>
        </p:grpSp>
      </p:grpSp>
      <p:sp>
        <p:nvSpPr>
          <p:cNvPr id="2" name="Title 1"/>
          <p:cNvSpPr>
            <a:spLocks noGrp="1"/>
          </p:cNvSpPr>
          <p:nvPr>
            <p:ph type="title"/>
          </p:nvPr>
        </p:nvSpPr>
        <p:spPr/>
        <p:txBody>
          <a:bodyPr/>
          <a:lstStyle/>
          <a:p>
            <a:r>
              <a:rPr lang="en-US" dirty="0" smtClean="0"/>
              <a:t>Benefit #1: Data Integration and Federation </a:t>
            </a:r>
            <a:endParaRPr lang="de-DE" dirty="0"/>
          </a:p>
        </p:txBody>
      </p:sp>
      <p:grpSp>
        <p:nvGrpSpPr>
          <p:cNvPr id="81" name="Group 80"/>
          <p:cNvGrpSpPr/>
          <p:nvPr/>
        </p:nvGrpSpPr>
        <p:grpSpPr>
          <a:xfrm>
            <a:off x="118315" y="1622050"/>
            <a:ext cx="8117682" cy="2857000"/>
            <a:chOff x="-490531" y="1139450"/>
            <a:chExt cx="8117682" cy="2857000"/>
          </a:xfrm>
        </p:grpSpPr>
        <p:sp>
          <p:nvSpPr>
            <p:cNvPr id="77" name="Rectangle 76"/>
            <p:cNvSpPr/>
            <p:nvPr/>
          </p:nvSpPr>
          <p:spPr bwMode="gray">
            <a:xfrm>
              <a:off x="-490531" y="1139450"/>
              <a:ext cx="8117682" cy="2857000"/>
            </a:xfrm>
            <a:prstGeom prst="rect">
              <a:avLst/>
            </a:prstGeom>
            <a:solidFill>
              <a:schemeClr val="bg1">
                <a:lumMod val="95000"/>
              </a:schemeClr>
            </a:solidFill>
            <a:ln w="25400" algn="ctr">
              <a:solidFill>
                <a:schemeClr val="tx1"/>
              </a:solidFill>
              <a:miter lim="800000"/>
              <a:headEnd/>
              <a:tailEnd/>
            </a:ln>
            <a:effectLst>
              <a:outerShdw blurRad="266700" dist="88900" dir="2280000" algn="tl" rotWithShape="0">
                <a:prstClr val="black">
                  <a:alpha val="7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nvGrpSpPr>
            <p:cNvPr id="72" name="Group 71"/>
            <p:cNvGrpSpPr/>
            <p:nvPr/>
          </p:nvGrpSpPr>
          <p:grpSpPr>
            <a:xfrm>
              <a:off x="698427" y="1553959"/>
              <a:ext cx="5739766" cy="2165450"/>
              <a:chOff x="1702117" y="1495644"/>
              <a:chExt cx="5739766" cy="2165450"/>
            </a:xfrm>
          </p:grpSpPr>
          <p:pic>
            <p:nvPicPr>
              <p:cNvPr id="12" name="Picture 2"/>
              <p:cNvPicPr>
                <a:picLocks noChangeAspect="1" noChangeArrowheads="1"/>
              </p:cNvPicPr>
              <p:nvPr/>
            </p:nvPicPr>
            <p:blipFill>
              <a:blip r:embed="rId11" cstate="print"/>
              <a:srcRect/>
              <a:stretch>
                <a:fillRect/>
              </a:stretch>
            </p:blipFill>
            <p:spPr bwMode="auto">
              <a:xfrm>
                <a:off x="1702117" y="1495644"/>
                <a:ext cx="5739766" cy="548180"/>
              </a:xfrm>
              <a:prstGeom prst="rect">
                <a:avLst/>
              </a:prstGeom>
              <a:noFill/>
              <a:ln w="9525">
                <a:noFill/>
                <a:miter lim="800000"/>
                <a:headEnd/>
                <a:tailEnd/>
              </a:ln>
            </p:spPr>
          </p:pic>
          <p:grpSp>
            <p:nvGrpSpPr>
              <p:cNvPr id="4" name="Group 16"/>
              <p:cNvGrpSpPr/>
              <p:nvPr/>
            </p:nvGrpSpPr>
            <p:grpSpPr>
              <a:xfrm>
                <a:off x="2310962" y="2414698"/>
                <a:ext cx="4522077" cy="1246396"/>
                <a:chOff x="1752599" y="5018198"/>
                <a:chExt cx="4522077" cy="1246396"/>
              </a:xfrm>
            </p:grpSpPr>
            <p:pic>
              <p:nvPicPr>
                <p:cNvPr id="9" name="Picture 27" descr="file://///Ddrsl010/public/icons/bd/48x48/plain/data.png"/>
                <p:cNvPicPr>
                  <a:picLocks noChangeAspect="1" noChangeArrowheads="1"/>
                </p:cNvPicPr>
                <p:nvPr/>
              </p:nvPicPr>
              <p:blipFill>
                <a:blip r:embed="rId5" cstate="print"/>
                <a:srcRect/>
                <a:stretch>
                  <a:fillRect/>
                </a:stretch>
              </p:blipFill>
              <p:spPr bwMode="auto">
                <a:xfrm>
                  <a:off x="2401367" y="5018198"/>
                  <a:ext cx="452437" cy="457200"/>
                </a:xfrm>
                <a:prstGeom prst="rect">
                  <a:avLst/>
                </a:prstGeom>
                <a:noFill/>
                <a:ln w="9525">
                  <a:noFill/>
                  <a:miter lim="800000"/>
                  <a:headEnd/>
                  <a:tailEnd/>
                </a:ln>
              </p:spPr>
            </p:pic>
            <p:grpSp>
              <p:nvGrpSpPr>
                <p:cNvPr id="5" name="Group 15"/>
                <p:cNvGrpSpPr/>
                <p:nvPr/>
              </p:nvGrpSpPr>
              <p:grpSpPr>
                <a:xfrm>
                  <a:off x="5110205" y="5018198"/>
                  <a:ext cx="578968" cy="555424"/>
                  <a:chOff x="4930502" y="5049729"/>
                  <a:chExt cx="578968" cy="555424"/>
                </a:xfrm>
              </p:grpSpPr>
              <p:pic>
                <p:nvPicPr>
                  <p:cNvPr id="10" name="Picture 27" descr="file://///Ddrsl010/public/icons/bd/48x48/plain/data.png"/>
                  <p:cNvPicPr>
                    <a:picLocks noChangeAspect="1" noChangeArrowheads="1"/>
                  </p:cNvPicPr>
                  <p:nvPr/>
                </p:nvPicPr>
                <p:blipFill>
                  <a:blip r:embed="rId5" cstate="print"/>
                  <a:srcRect/>
                  <a:stretch>
                    <a:fillRect/>
                  </a:stretch>
                </p:blipFill>
                <p:spPr bwMode="auto">
                  <a:xfrm>
                    <a:off x="4930502" y="5049729"/>
                    <a:ext cx="452437" cy="457200"/>
                  </a:xfrm>
                  <a:prstGeom prst="rect">
                    <a:avLst/>
                  </a:prstGeom>
                  <a:noFill/>
                  <a:ln w="9525">
                    <a:noFill/>
                    <a:miter lim="800000"/>
                    <a:headEnd/>
                    <a:tailEnd/>
                  </a:ln>
                </p:spPr>
              </p:pic>
              <p:pic>
                <p:nvPicPr>
                  <p:cNvPr id="5123" name="Picture 3" descr="C:\Users\d053119\Desktop\document_text.png"/>
                  <p:cNvPicPr>
                    <a:picLocks noChangeAspect="1" noChangeArrowheads="1"/>
                  </p:cNvPicPr>
                  <p:nvPr/>
                </p:nvPicPr>
                <p:blipFill>
                  <a:blip r:embed="rId12" cstate="print"/>
                  <a:srcRect/>
                  <a:stretch>
                    <a:fillRect/>
                  </a:stretch>
                </p:blipFill>
                <p:spPr bwMode="auto">
                  <a:xfrm>
                    <a:off x="5094577" y="5190259"/>
                    <a:ext cx="414893" cy="414894"/>
                  </a:xfrm>
                  <a:prstGeom prst="rect">
                    <a:avLst/>
                  </a:prstGeom>
                  <a:noFill/>
                </p:spPr>
              </p:pic>
            </p:grpSp>
            <p:sp>
              <p:nvSpPr>
                <p:cNvPr id="14" name="Text Box 37"/>
                <p:cNvSpPr txBox="1">
                  <a:spLocks noChangeArrowheads="1"/>
                </p:cNvSpPr>
                <p:nvPr/>
              </p:nvSpPr>
              <p:spPr bwMode="auto">
                <a:xfrm>
                  <a:off x="4524703" y="5636292"/>
                  <a:ext cx="1749973" cy="307777"/>
                </a:xfrm>
                <a:prstGeom prst="rect">
                  <a:avLst/>
                </a:prstGeom>
                <a:noFill/>
                <a:ln w="9525">
                  <a:noFill/>
                  <a:miter lim="800000"/>
                  <a:headEnd/>
                  <a:tailEnd/>
                </a:ln>
              </p:spPr>
              <p:txBody>
                <a:bodyPr wrap="square">
                  <a:spAutoFit/>
                </a:bodyPr>
                <a:lstStyle/>
                <a:p>
                  <a:pPr algn="ctr"/>
                  <a:r>
                    <a:rPr lang="en-US" sz="1400" dirty="0" smtClean="0"/>
                    <a:t>Service Reports</a:t>
                  </a:r>
                  <a:endParaRPr lang="de-DE" sz="1400" dirty="0"/>
                </a:p>
              </p:txBody>
            </p:sp>
            <p:sp>
              <p:nvSpPr>
                <p:cNvPr id="15" name="Text Box 37"/>
                <p:cNvSpPr txBox="1">
                  <a:spLocks noChangeArrowheads="1"/>
                </p:cNvSpPr>
                <p:nvPr/>
              </p:nvSpPr>
              <p:spPr bwMode="auto">
                <a:xfrm>
                  <a:off x="1752599" y="5525930"/>
                  <a:ext cx="1749973" cy="738664"/>
                </a:xfrm>
                <a:prstGeom prst="rect">
                  <a:avLst/>
                </a:prstGeom>
                <a:noFill/>
                <a:ln w="9525">
                  <a:noFill/>
                  <a:miter lim="800000"/>
                  <a:headEnd/>
                  <a:tailEnd/>
                </a:ln>
              </p:spPr>
              <p:txBody>
                <a:bodyPr wrap="square">
                  <a:spAutoFit/>
                </a:bodyPr>
                <a:lstStyle/>
                <a:p>
                  <a:pPr algn="ctr"/>
                  <a:r>
                    <a:rPr lang="en-US" sz="1400" dirty="0" smtClean="0"/>
                    <a:t>Product Specification Database</a:t>
                  </a:r>
                  <a:endParaRPr lang="de-DE" sz="1400" dirty="0"/>
                </a:p>
              </p:txBody>
            </p:sp>
          </p:grpSp>
          <p:cxnSp>
            <p:nvCxnSpPr>
              <p:cNvPr id="18" name="Straight Connector 17"/>
              <p:cNvCxnSpPr>
                <a:endCxn id="9" idx="0"/>
              </p:cNvCxnSpPr>
              <p:nvPr/>
            </p:nvCxnSpPr>
            <p:spPr>
              <a:xfrm rot="16200000" flipH="1">
                <a:off x="2921041" y="2149790"/>
                <a:ext cx="504868" cy="2494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834773" y="1912458"/>
                <a:ext cx="833795" cy="5022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fade">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fade">
                                      <p:cBhvr>
                                        <p:cTn id="17"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400" y="324000"/>
            <a:ext cx="8496000" cy="756000"/>
          </a:xfrm>
        </p:spPr>
        <p:txBody>
          <a:bodyPr/>
          <a:lstStyle/>
          <a:p>
            <a:r>
              <a:rPr lang="en-US" dirty="0" smtClean="0"/>
              <a:t>Benefit #2: Agile Schema Development</a:t>
            </a:r>
            <a:endParaRPr lang="de-DE" dirty="0"/>
          </a:p>
        </p:txBody>
      </p:sp>
      <p:sp>
        <p:nvSpPr>
          <p:cNvPr id="67" name="TextBox 66"/>
          <p:cNvSpPr txBox="1"/>
          <p:nvPr/>
        </p:nvSpPr>
        <p:spPr>
          <a:xfrm>
            <a:off x="203350" y="1607235"/>
            <a:ext cx="1657200" cy="584775"/>
          </a:xfrm>
          <a:prstGeom prst="rect">
            <a:avLst/>
          </a:prstGeom>
          <a:solidFill>
            <a:schemeClr val="bg1">
              <a:lumMod val="95000"/>
            </a:schemeClr>
          </a:solidFill>
          <a:ln w="12700">
            <a:solidFill>
              <a:schemeClr val="tx1"/>
            </a:solidFill>
          </a:ln>
        </p:spPr>
        <p:txBody>
          <a:bodyPr wrap="square" rtlCol="0">
            <a:spAutoFit/>
          </a:bodyPr>
          <a:lstStyle/>
          <a:p>
            <a:pP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Understanding </a:t>
            </a:r>
            <a:br>
              <a:rPr lang="de-DE" sz="1600" kern="0" dirty="0" smtClean="0">
                <a:ea typeface="Arial Unicode MS" pitchFamily="34" charset="-128"/>
                <a:cs typeface="Arial Unicode MS" pitchFamily="34" charset="-128"/>
              </a:rPr>
            </a:br>
            <a:r>
              <a:rPr lang="de-DE" sz="1600" kern="0" dirty="0" err="1" smtClean="0">
                <a:ea typeface="Arial Unicode MS" pitchFamily="34" charset="-128"/>
                <a:cs typeface="Arial Unicode MS" pitchFamily="34" charset="-128"/>
              </a:rPr>
              <a:t>the</a:t>
            </a:r>
            <a:r>
              <a:rPr lang="de-DE" sz="1600" kern="0" dirty="0" smtClean="0">
                <a:ea typeface="Arial Unicode MS" pitchFamily="34" charset="-128"/>
                <a:cs typeface="Arial Unicode MS" pitchFamily="34" charset="-128"/>
              </a:rPr>
              <a:t> Problem</a:t>
            </a:r>
          </a:p>
        </p:txBody>
      </p:sp>
      <p:sp>
        <p:nvSpPr>
          <p:cNvPr id="68" name="TextBox 67"/>
          <p:cNvSpPr txBox="1"/>
          <p:nvPr/>
        </p:nvSpPr>
        <p:spPr>
          <a:xfrm>
            <a:off x="565150" y="2484397"/>
            <a:ext cx="1657200" cy="584775"/>
          </a:xfrm>
          <a:prstGeom prst="rect">
            <a:avLst/>
          </a:prstGeom>
          <a:solidFill>
            <a:schemeClr val="bg1">
              <a:lumMod val="95000"/>
            </a:schemeClr>
          </a:solidFill>
          <a:ln w="12700">
            <a:solidFill>
              <a:schemeClr val="tx1"/>
            </a:solidFill>
          </a:ln>
        </p:spPr>
        <p:txBody>
          <a:bodyPr wrap="square" rtlCol="0">
            <a:spAutoFit/>
          </a:bodyPr>
          <a:lstStyle/>
          <a:p>
            <a:pPr fontAlgn="base">
              <a:spcBef>
                <a:spcPct val="50000"/>
              </a:spcBef>
              <a:spcAft>
                <a:spcPct val="0"/>
              </a:spcAft>
              <a:buClr>
                <a:srgbClr val="F0AB00"/>
              </a:buClr>
              <a:buSzPct val="80000"/>
            </a:pPr>
            <a:r>
              <a:rPr lang="de-DE" sz="1600" kern="0" dirty="0" err="1" smtClean="0">
                <a:ea typeface="Arial Unicode MS" pitchFamily="34" charset="-128"/>
                <a:cs typeface="Arial Unicode MS" pitchFamily="34" charset="-128"/>
              </a:rPr>
              <a:t>Planning</a:t>
            </a:r>
            <a:r>
              <a:rPr lang="de-DE" sz="1600" kern="0" dirty="0" smtClean="0">
                <a:ea typeface="Arial Unicode MS" pitchFamily="34" charset="-128"/>
                <a:cs typeface="Arial Unicode MS" pitchFamily="34" charset="-128"/>
              </a:rPr>
              <a:t/>
            </a:r>
            <a:br>
              <a:rPr lang="de-DE" sz="1600" kern="0" dirty="0" smtClean="0">
                <a:ea typeface="Arial Unicode MS" pitchFamily="34" charset="-128"/>
                <a:cs typeface="Arial Unicode MS" pitchFamily="34" charset="-128"/>
              </a:rPr>
            </a:br>
            <a:endParaRPr lang="de-DE" sz="1600" kern="0" dirty="0" smtClean="0">
              <a:ea typeface="Arial Unicode MS" pitchFamily="34" charset="-128"/>
              <a:cs typeface="Arial Unicode MS" pitchFamily="34" charset="-128"/>
            </a:endParaRPr>
          </a:p>
        </p:txBody>
      </p:sp>
      <p:sp>
        <p:nvSpPr>
          <p:cNvPr id="69" name="TextBox 68"/>
          <p:cNvSpPr txBox="1"/>
          <p:nvPr/>
        </p:nvSpPr>
        <p:spPr>
          <a:xfrm>
            <a:off x="1031950" y="3361560"/>
            <a:ext cx="1657200" cy="584775"/>
          </a:xfrm>
          <a:prstGeom prst="rect">
            <a:avLst/>
          </a:prstGeom>
          <a:solidFill>
            <a:schemeClr val="bg1">
              <a:lumMod val="95000"/>
            </a:schemeClr>
          </a:solidFill>
          <a:ln w="12700">
            <a:solidFill>
              <a:schemeClr val="tx1"/>
            </a:solidFill>
          </a:ln>
        </p:spPr>
        <p:txBody>
          <a:bodyPr wrap="square" rtlCol="0">
            <a:spAutoFit/>
          </a:bodyPr>
          <a:lstStyle/>
          <a:p>
            <a:pPr fontAlgn="base">
              <a:spcBef>
                <a:spcPct val="50000"/>
              </a:spcBef>
              <a:spcAft>
                <a:spcPct val="0"/>
              </a:spcAft>
              <a:buClr>
                <a:srgbClr val="F0AB00"/>
              </a:buClr>
              <a:buSzPct val="80000"/>
            </a:pPr>
            <a:r>
              <a:rPr lang="de-DE" sz="1600" kern="0" dirty="0" err="1" smtClean="0">
                <a:ea typeface="Arial Unicode MS" pitchFamily="34" charset="-128"/>
                <a:cs typeface="Arial Unicode MS" pitchFamily="34" charset="-128"/>
              </a:rPr>
              <a:t>Designing</a:t>
            </a:r>
            <a:r>
              <a:rPr lang="de-DE" sz="1600" kern="0" dirty="0" smtClean="0">
                <a:ea typeface="Arial Unicode MS" pitchFamily="34" charset="-128"/>
                <a:cs typeface="Arial Unicode MS" pitchFamily="34" charset="-128"/>
              </a:rPr>
              <a:t/>
            </a:r>
            <a:br>
              <a:rPr lang="de-DE" sz="1600" kern="0" dirty="0" smtClean="0">
                <a:ea typeface="Arial Unicode MS" pitchFamily="34" charset="-128"/>
                <a:cs typeface="Arial Unicode MS" pitchFamily="34" charset="-128"/>
              </a:rPr>
            </a:br>
            <a:endParaRPr lang="de-DE" sz="1600" kern="0" dirty="0" smtClean="0">
              <a:ea typeface="Arial Unicode MS" pitchFamily="34" charset="-128"/>
              <a:cs typeface="Arial Unicode MS" pitchFamily="34" charset="-128"/>
            </a:endParaRPr>
          </a:p>
        </p:txBody>
      </p:sp>
      <p:sp>
        <p:nvSpPr>
          <p:cNvPr id="70" name="TextBox 69"/>
          <p:cNvSpPr txBox="1"/>
          <p:nvPr/>
        </p:nvSpPr>
        <p:spPr>
          <a:xfrm>
            <a:off x="1393750" y="4328636"/>
            <a:ext cx="1657200" cy="584775"/>
          </a:xfrm>
          <a:prstGeom prst="rect">
            <a:avLst/>
          </a:prstGeom>
          <a:solidFill>
            <a:schemeClr val="bg1">
              <a:lumMod val="95000"/>
            </a:schemeClr>
          </a:solidFill>
          <a:ln w="12700">
            <a:solidFill>
              <a:schemeClr val="tx1"/>
            </a:solidFill>
          </a:ln>
        </p:spPr>
        <p:txBody>
          <a:bodyPr wrap="square" rtlCol="0">
            <a:spAutoFit/>
          </a:bodyPr>
          <a:lstStyle/>
          <a:p>
            <a:pPr fontAlgn="base">
              <a:spcBef>
                <a:spcPct val="50000"/>
              </a:spcBef>
              <a:spcAft>
                <a:spcPct val="0"/>
              </a:spcAft>
              <a:buClr>
                <a:srgbClr val="F0AB00"/>
              </a:buClr>
              <a:buSzPct val="80000"/>
            </a:pPr>
            <a:r>
              <a:rPr lang="de-DE" sz="1600" kern="0" dirty="0" err="1" smtClean="0">
                <a:ea typeface="Arial Unicode MS" pitchFamily="34" charset="-128"/>
                <a:cs typeface="Arial Unicode MS" pitchFamily="34" charset="-128"/>
              </a:rPr>
              <a:t>Implementing</a:t>
            </a:r>
            <a:r>
              <a:rPr lang="de-DE" sz="1600" kern="0" dirty="0" smtClean="0">
                <a:ea typeface="Arial Unicode MS" pitchFamily="34" charset="-128"/>
                <a:cs typeface="Arial Unicode MS" pitchFamily="34" charset="-128"/>
              </a:rPr>
              <a:t/>
            </a:r>
            <a:br>
              <a:rPr lang="de-DE" sz="1600" kern="0" dirty="0" smtClean="0">
                <a:ea typeface="Arial Unicode MS" pitchFamily="34" charset="-128"/>
                <a:cs typeface="Arial Unicode MS" pitchFamily="34" charset="-128"/>
              </a:rPr>
            </a:br>
            <a:endParaRPr lang="de-DE" sz="1600" kern="0" dirty="0" smtClean="0">
              <a:ea typeface="Arial Unicode MS" pitchFamily="34" charset="-128"/>
              <a:cs typeface="Arial Unicode MS" pitchFamily="34" charset="-128"/>
            </a:endParaRPr>
          </a:p>
        </p:txBody>
      </p:sp>
      <p:sp>
        <p:nvSpPr>
          <p:cNvPr id="71" name="TextBox 70"/>
          <p:cNvSpPr txBox="1"/>
          <p:nvPr/>
        </p:nvSpPr>
        <p:spPr>
          <a:xfrm>
            <a:off x="1860550" y="5159633"/>
            <a:ext cx="1657200" cy="830997"/>
          </a:xfrm>
          <a:prstGeom prst="rect">
            <a:avLst/>
          </a:prstGeom>
          <a:solidFill>
            <a:schemeClr val="bg1">
              <a:lumMod val="95000"/>
            </a:schemeClr>
          </a:solidFill>
          <a:ln w="12700">
            <a:solidFill>
              <a:schemeClr val="tx1"/>
            </a:solidFill>
          </a:ln>
        </p:spPr>
        <p:txBody>
          <a:bodyPr wrap="square" rtlCol="0">
            <a:spAutoFit/>
          </a:bodyPr>
          <a:lstStyle/>
          <a:p>
            <a:pPr fontAlgn="base">
              <a:spcBef>
                <a:spcPct val="50000"/>
              </a:spcBef>
              <a:spcAft>
                <a:spcPct val="0"/>
              </a:spcAft>
              <a:buClr>
                <a:srgbClr val="F0AB00"/>
              </a:buClr>
              <a:buSzPct val="80000"/>
            </a:pPr>
            <a:r>
              <a:rPr lang="de-DE" sz="1600" kern="0" dirty="0" err="1" smtClean="0">
                <a:ea typeface="Arial Unicode MS" pitchFamily="34" charset="-128"/>
                <a:cs typeface="Arial Unicode MS" pitchFamily="34" charset="-128"/>
              </a:rPr>
              <a:t>Testing</a:t>
            </a:r>
            <a:r>
              <a:rPr lang="de-DE" sz="1600" kern="0" dirty="0" smtClean="0">
                <a:ea typeface="Arial Unicode MS" pitchFamily="34" charset="-128"/>
                <a:cs typeface="Arial Unicode MS" pitchFamily="34" charset="-128"/>
              </a:rPr>
              <a:t>,</a:t>
            </a:r>
            <a:br>
              <a:rPr lang="de-DE" sz="1600" kern="0" dirty="0" smtClean="0">
                <a:ea typeface="Arial Unicode MS" pitchFamily="34" charset="-128"/>
                <a:cs typeface="Arial Unicode MS" pitchFamily="34" charset="-128"/>
              </a:rPr>
            </a:br>
            <a:r>
              <a:rPr lang="de-DE" sz="1600" kern="0" dirty="0" err="1" smtClean="0">
                <a:ea typeface="Arial Unicode MS" pitchFamily="34" charset="-128"/>
                <a:cs typeface="Arial Unicode MS" pitchFamily="34" charset="-128"/>
              </a:rPr>
              <a:t>Evaluating</a:t>
            </a:r>
            <a:r>
              <a:rPr lang="de-DE" sz="1600" kern="0" dirty="0" smtClean="0">
                <a:ea typeface="Arial Unicode MS" pitchFamily="34" charset="-128"/>
                <a:cs typeface="Arial Unicode MS" pitchFamily="34" charset="-128"/>
              </a:rPr>
              <a:t> and </a:t>
            </a:r>
            <a:r>
              <a:rPr lang="de-DE" sz="1600" kern="0" dirty="0" err="1" smtClean="0">
                <a:ea typeface="Arial Unicode MS" pitchFamily="34" charset="-128"/>
                <a:cs typeface="Arial Unicode MS" pitchFamily="34" charset="-128"/>
              </a:rPr>
              <a:t>Maintaining</a:t>
            </a:r>
            <a:endParaRPr lang="de-DE" sz="1600" kern="0" dirty="0" smtClean="0">
              <a:ea typeface="Arial Unicode MS" pitchFamily="34" charset="-128"/>
              <a:cs typeface="Arial Unicode MS" pitchFamily="34" charset="-128"/>
            </a:endParaRPr>
          </a:p>
        </p:txBody>
      </p:sp>
      <p:cxnSp>
        <p:nvCxnSpPr>
          <p:cNvPr id="73" name="Shape 72"/>
          <p:cNvCxnSpPr>
            <a:stCxn id="67" idx="3"/>
          </p:cNvCxnSpPr>
          <p:nvPr/>
        </p:nvCxnSpPr>
        <p:spPr>
          <a:xfrm>
            <a:off x="1860550" y="1899623"/>
            <a:ext cx="158750" cy="584774"/>
          </a:xfrm>
          <a:prstGeom prst="bentConnector2">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Shape 73"/>
          <p:cNvCxnSpPr/>
          <p:nvPr/>
        </p:nvCxnSpPr>
        <p:spPr>
          <a:xfrm>
            <a:off x="2222350" y="2776786"/>
            <a:ext cx="158750" cy="584774"/>
          </a:xfrm>
          <a:prstGeom prst="bentConnector2">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Shape 74"/>
          <p:cNvCxnSpPr/>
          <p:nvPr/>
        </p:nvCxnSpPr>
        <p:spPr>
          <a:xfrm>
            <a:off x="2689150" y="3743862"/>
            <a:ext cx="158750" cy="584774"/>
          </a:xfrm>
          <a:prstGeom prst="bentConnector2">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hape 78"/>
          <p:cNvCxnSpPr/>
          <p:nvPr/>
        </p:nvCxnSpPr>
        <p:spPr>
          <a:xfrm>
            <a:off x="3050950" y="4574859"/>
            <a:ext cx="158750" cy="584774"/>
          </a:xfrm>
          <a:prstGeom prst="bentConnector2">
            <a:avLst/>
          </a:prstGeom>
          <a:ln w="63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 name="Right Arrow 79"/>
          <p:cNvSpPr/>
          <p:nvPr/>
        </p:nvSpPr>
        <p:spPr bwMode="gray">
          <a:xfrm>
            <a:off x="4102100" y="2776786"/>
            <a:ext cx="749300" cy="2136625"/>
          </a:xfrm>
          <a:prstGeom prst="rightArrow">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1" name="Rectangle 80"/>
          <p:cNvSpPr/>
          <p:nvPr/>
        </p:nvSpPr>
        <p:spPr>
          <a:xfrm>
            <a:off x="5207000" y="5940286"/>
            <a:ext cx="3638401" cy="415498"/>
          </a:xfrm>
          <a:prstGeom prst="rect">
            <a:avLst/>
          </a:prstGeom>
        </p:spPr>
        <p:txBody>
          <a:bodyPr wrap="square">
            <a:spAutoFit/>
          </a:bodyPr>
          <a:lstStyle/>
          <a:p>
            <a:r>
              <a:rPr lang="en-US" sz="1050" dirty="0" smtClean="0"/>
              <a:t>created by </a:t>
            </a:r>
            <a:r>
              <a:rPr lang="en-US" sz="1050" dirty="0" err="1" smtClean="0">
                <a:hlinkClick r:id="rId3" tooltip="en:User:Dbenson"/>
              </a:rPr>
              <a:t>Dbenson</a:t>
            </a:r>
            <a:r>
              <a:rPr lang="en-US" sz="1050" dirty="0" smtClean="0"/>
              <a:t> and </a:t>
            </a:r>
            <a:r>
              <a:rPr lang="en-US" sz="1050" dirty="0" err="1" smtClean="0">
                <a:hlinkClick r:id="rId4"/>
              </a:rPr>
              <a:t>VersionOne</a:t>
            </a:r>
            <a:r>
              <a:rPr lang="en-US" sz="1050" dirty="0" smtClean="0">
                <a:hlinkClick r:id="rId4"/>
              </a:rPr>
              <a:t>, Inc.</a:t>
            </a:r>
            <a:r>
              <a:rPr lang="en-US" sz="1050" dirty="0" smtClean="0"/>
              <a:t> ,licensed under the Creative Commons Attribution CC-BY-SA license.</a:t>
            </a:r>
            <a:endParaRPr lang="de-DE" sz="1050" dirty="0"/>
          </a:p>
        </p:txBody>
      </p:sp>
      <p:pic>
        <p:nvPicPr>
          <p:cNvPr id="97283" name="Picture 3"/>
          <p:cNvPicPr>
            <a:picLocks noChangeAspect="1" noChangeArrowheads="1"/>
          </p:cNvPicPr>
          <p:nvPr/>
        </p:nvPicPr>
        <p:blipFill>
          <a:blip r:embed="rId5" cstate="print"/>
          <a:srcRect/>
          <a:stretch>
            <a:fillRect/>
          </a:stretch>
        </p:blipFill>
        <p:spPr bwMode="auto">
          <a:xfrm>
            <a:off x="5480049" y="1607235"/>
            <a:ext cx="3197375" cy="426316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Benefit</a:t>
            </a:r>
            <a:r>
              <a:rPr lang="de-DE" dirty="0" smtClean="0"/>
              <a:t> #3: </a:t>
            </a:r>
            <a:r>
              <a:rPr lang="de-DE" dirty="0" err="1" smtClean="0"/>
              <a:t>Semantic</a:t>
            </a:r>
            <a:r>
              <a:rPr lang="de-DE" dirty="0" smtClean="0"/>
              <a:t> </a:t>
            </a:r>
            <a:r>
              <a:rPr lang="de-DE" dirty="0" err="1" smtClean="0"/>
              <a:t>Search</a:t>
            </a:r>
            <a:r>
              <a:rPr lang="de-DE" dirty="0" smtClean="0"/>
              <a:t> </a:t>
            </a:r>
            <a:r>
              <a:rPr lang="de-DE" dirty="0" err="1" smtClean="0"/>
              <a:t>Capabilities</a:t>
            </a:r>
            <a:endParaRPr lang="de-DE" dirty="0"/>
          </a:p>
        </p:txBody>
      </p:sp>
      <p:grpSp>
        <p:nvGrpSpPr>
          <p:cNvPr id="9" name="Group 8"/>
          <p:cNvGrpSpPr/>
          <p:nvPr/>
        </p:nvGrpSpPr>
        <p:grpSpPr>
          <a:xfrm>
            <a:off x="3959130" y="3928729"/>
            <a:ext cx="4886270" cy="2442177"/>
            <a:chOff x="1531734" y="3408314"/>
            <a:chExt cx="5992922" cy="3015578"/>
          </a:xfrm>
        </p:grpSpPr>
        <p:pic>
          <p:nvPicPr>
            <p:cNvPr id="4101" name="Picture 5"/>
            <p:cNvPicPr>
              <a:picLocks noChangeAspect="1" noChangeArrowheads="1"/>
            </p:cNvPicPr>
            <p:nvPr/>
          </p:nvPicPr>
          <p:blipFill>
            <a:blip r:embed="rId3" cstate="print"/>
            <a:srcRect/>
            <a:stretch>
              <a:fillRect/>
            </a:stretch>
          </p:blipFill>
          <p:spPr bwMode="auto">
            <a:xfrm>
              <a:off x="1531734" y="4136978"/>
              <a:ext cx="4957762" cy="2286914"/>
            </a:xfrm>
            <a:prstGeom prst="rect">
              <a:avLst/>
            </a:prstGeom>
            <a:noFill/>
            <a:ln w="9525">
              <a:noFill/>
              <a:miter lim="800000"/>
              <a:headEnd/>
              <a:tailEnd/>
            </a:ln>
          </p:spPr>
        </p:pic>
        <p:pic>
          <p:nvPicPr>
            <p:cNvPr id="4102" name="Picture 6"/>
            <p:cNvPicPr>
              <a:picLocks noChangeAspect="1" noChangeArrowheads="1"/>
            </p:cNvPicPr>
            <p:nvPr/>
          </p:nvPicPr>
          <p:blipFill>
            <a:blip r:embed="rId4" cstate="print"/>
            <a:srcRect/>
            <a:stretch>
              <a:fillRect/>
            </a:stretch>
          </p:blipFill>
          <p:spPr bwMode="auto">
            <a:xfrm>
              <a:off x="2001743" y="3408314"/>
              <a:ext cx="5522913" cy="466725"/>
            </a:xfrm>
            <a:prstGeom prst="rect">
              <a:avLst/>
            </a:prstGeom>
            <a:noFill/>
            <a:ln w="9525">
              <a:noFill/>
              <a:miter lim="800000"/>
              <a:headEnd/>
              <a:tailEnd/>
            </a:ln>
          </p:spPr>
        </p:pic>
        <p:cxnSp>
          <p:nvCxnSpPr>
            <p:cNvPr id="14" name="Straight Connector 13"/>
            <p:cNvCxnSpPr/>
            <p:nvPr/>
          </p:nvCxnSpPr>
          <p:spPr>
            <a:xfrm rot="5400000">
              <a:off x="2380611" y="4010363"/>
              <a:ext cx="567554" cy="11035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3007290" y="4329614"/>
              <a:ext cx="1742087" cy="64638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48824" y="3773881"/>
              <a:ext cx="1277004" cy="59120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0" name="Picture 2"/>
          <p:cNvPicPr>
            <a:picLocks noChangeAspect="1" noChangeArrowheads="1"/>
          </p:cNvPicPr>
          <p:nvPr/>
        </p:nvPicPr>
        <p:blipFill>
          <a:blip r:embed="rId5" cstate="print"/>
          <a:srcRect/>
          <a:stretch>
            <a:fillRect/>
          </a:stretch>
        </p:blipFill>
        <p:spPr bwMode="auto">
          <a:xfrm>
            <a:off x="117475" y="3438762"/>
            <a:ext cx="3400425" cy="3048000"/>
          </a:xfrm>
          <a:prstGeom prst="rect">
            <a:avLst/>
          </a:prstGeom>
          <a:noFill/>
          <a:ln w="9525">
            <a:noFill/>
            <a:miter lim="800000"/>
            <a:headEnd/>
            <a:tailEnd/>
          </a:ln>
        </p:spPr>
      </p:pic>
      <p:grpSp>
        <p:nvGrpSpPr>
          <p:cNvPr id="21" name="Group 20"/>
          <p:cNvGrpSpPr/>
          <p:nvPr/>
        </p:nvGrpSpPr>
        <p:grpSpPr>
          <a:xfrm>
            <a:off x="2260599" y="1373438"/>
            <a:ext cx="6549239" cy="1966857"/>
            <a:chOff x="651511" y="3276600"/>
            <a:chExt cx="7913370" cy="2376531"/>
          </a:xfrm>
        </p:grpSpPr>
        <p:pic>
          <p:nvPicPr>
            <p:cNvPr id="11" name="Picture 5"/>
            <p:cNvPicPr>
              <a:picLocks noChangeAspect="1" noChangeArrowheads="1"/>
            </p:cNvPicPr>
            <p:nvPr/>
          </p:nvPicPr>
          <p:blipFill>
            <a:blip r:embed="rId6" cstate="print"/>
            <a:srcRect/>
            <a:stretch>
              <a:fillRect/>
            </a:stretch>
          </p:blipFill>
          <p:spPr bwMode="auto">
            <a:xfrm>
              <a:off x="651511" y="4467224"/>
              <a:ext cx="7913370" cy="1185907"/>
            </a:xfrm>
            <a:prstGeom prst="rect">
              <a:avLst/>
            </a:prstGeom>
            <a:noFill/>
            <a:ln w="9525">
              <a:noFill/>
              <a:miter lim="800000"/>
              <a:headEnd/>
              <a:tailEnd/>
            </a:ln>
          </p:spPr>
        </p:pic>
        <p:pic>
          <p:nvPicPr>
            <p:cNvPr id="12" name="Picture 4"/>
            <p:cNvPicPr>
              <a:picLocks noChangeAspect="1" noChangeArrowheads="1"/>
            </p:cNvPicPr>
            <p:nvPr/>
          </p:nvPicPr>
          <p:blipFill>
            <a:blip r:embed="rId7" cstate="print"/>
            <a:srcRect/>
            <a:stretch>
              <a:fillRect/>
            </a:stretch>
          </p:blipFill>
          <p:spPr bwMode="auto">
            <a:xfrm>
              <a:off x="2876550" y="3276600"/>
              <a:ext cx="3390900" cy="304800"/>
            </a:xfrm>
            <a:prstGeom prst="rect">
              <a:avLst/>
            </a:prstGeom>
            <a:noFill/>
            <a:ln w="9525">
              <a:noFill/>
              <a:miter lim="800000"/>
              <a:headEnd/>
              <a:tailEnd/>
            </a:ln>
          </p:spPr>
        </p:pic>
        <p:sp>
          <p:nvSpPr>
            <p:cNvPr id="13" name="Rectangle 12"/>
            <p:cNvSpPr/>
            <p:nvPr/>
          </p:nvSpPr>
          <p:spPr>
            <a:xfrm>
              <a:off x="704850" y="4595648"/>
              <a:ext cx="587922" cy="236483"/>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tangle 14"/>
            <p:cNvSpPr/>
            <p:nvPr/>
          </p:nvSpPr>
          <p:spPr>
            <a:xfrm>
              <a:off x="6492240" y="4832350"/>
              <a:ext cx="587922" cy="215681"/>
            </a:xfrm>
            <a:prstGeom prst="rect">
              <a:avLst/>
            </a:prstGeom>
            <a:solidFill>
              <a:srgbClr val="FFFF00">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 name="Straight Connector 15"/>
            <p:cNvCxnSpPr>
              <a:endCxn id="13" idx="0"/>
            </p:cNvCxnSpPr>
            <p:nvPr/>
          </p:nvCxnSpPr>
          <p:spPr>
            <a:xfrm rot="10800000" flipV="1">
              <a:off x="998811" y="3549650"/>
              <a:ext cx="2385740" cy="1045997"/>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0"/>
            </p:cNvCxnSpPr>
            <p:nvPr/>
          </p:nvCxnSpPr>
          <p:spPr>
            <a:xfrm>
              <a:off x="4288792" y="3524249"/>
              <a:ext cx="2497409" cy="1308101"/>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3238501" y="3710940"/>
              <a:ext cx="1851665" cy="154686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Benefit</a:t>
            </a:r>
            <a:r>
              <a:rPr lang="de-DE" dirty="0" smtClean="0"/>
              <a:t> #3: </a:t>
            </a:r>
            <a:r>
              <a:rPr lang="de-DE" dirty="0" err="1" smtClean="0"/>
              <a:t>Semantic</a:t>
            </a:r>
            <a:r>
              <a:rPr lang="de-DE" dirty="0" smtClean="0"/>
              <a:t> </a:t>
            </a:r>
            <a:r>
              <a:rPr lang="de-DE" dirty="0" err="1" smtClean="0"/>
              <a:t>Search</a:t>
            </a:r>
            <a:r>
              <a:rPr lang="de-DE" dirty="0" smtClean="0"/>
              <a:t> </a:t>
            </a:r>
            <a:r>
              <a:rPr lang="de-DE" dirty="0" err="1" smtClean="0"/>
              <a:t>Capabilities</a:t>
            </a:r>
            <a:endParaRPr lang="de-DE" dirty="0"/>
          </a:p>
        </p:txBody>
      </p:sp>
      <p:pic>
        <p:nvPicPr>
          <p:cNvPr id="21" name="Picture 20"/>
          <p:cNvPicPr/>
          <p:nvPr/>
        </p:nvPicPr>
        <p:blipFill>
          <a:blip r:embed="rId3" cstate="print"/>
          <a:stretch>
            <a:fillRect/>
          </a:stretch>
        </p:blipFill>
        <p:spPr bwMode="auto">
          <a:xfrm>
            <a:off x="324000" y="1905350"/>
            <a:ext cx="2386667" cy="895238"/>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951793" y="1798349"/>
            <a:ext cx="5880907" cy="3996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p:cNvGraphicFramePr/>
          <p:nvPr/>
        </p:nvGraphicFramePr>
        <p:xfrm>
          <a:off x="256957" y="2044700"/>
          <a:ext cx="74422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bwMode="gray">
          <a:xfrm>
            <a:off x="324000" y="324000"/>
            <a:ext cx="8496000" cy="756000"/>
          </a:xfrm>
          <a:prstGeom prst="rect">
            <a:avLst/>
          </a:prstGeom>
        </p:spPr>
        <p:txBody>
          <a:bodyPr vert="horz" lIns="0" tIns="0" rIns="0" bIns="0" rtlCol="0" anchor="ctr" anchorCtr="0">
            <a:noAutofit/>
          </a:bodyPr>
          <a:lstStyle/>
          <a:p>
            <a:pPr lvl="0">
              <a:spcBef>
                <a:spcPct val="0"/>
              </a:spcBef>
            </a:pPr>
            <a:r>
              <a:rPr kumimoji="0" lang="en-US" sz="2400" b="1" i="0" u="none" strike="noStrike" kern="1200" cap="none" spc="0" normalizeH="0" baseline="0" noProof="0" dirty="0" smtClean="0">
                <a:ln>
                  <a:noFill/>
                </a:ln>
                <a:solidFill>
                  <a:schemeClr val="accent2"/>
                </a:solidFill>
                <a:effectLst/>
                <a:uLnTx/>
                <a:uFillTx/>
                <a:latin typeface="+mj-lt"/>
                <a:ea typeface="+mj-ea"/>
                <a:cs typeface="+mj-cs"/>
              </a:rPr>
              <a:t>Benefit #4</a:t>
            </a:r>
            <a:r>
              <a:rPr lang="en-US" sz="2400" b="1" dirty="0" smtClean="0">
                <a:solidFill>
                  <a:schemeClr val="accent2"/>
                </a:solidFill>
                <a:latin typeface="+mj-lt"/>
                <a:ea typeface="+mj-ea"/>
                <a:cs typeface="+mj-cs"/>
              </a:rPr>
              <a:t>: Collaborative / Social Computing</a:t>
            </a:r>
            <a:endParaRPr kumimoji="0" lang="de-DE" sz="2400" b="1" i="0" u="none" strike="noStrike" kern="1200" cap="none" spc="0" normalizeH="0" baseline="0" noProof="0" dirty="0">
              <a:ln>
                <a:noFill/>
              </a:ln>
              <a:solidFill>
                <a:schemeClr val="accent2"/>
              </a:solidFill>
              <a:effectLst/>
              <a:uLnTx/>
              <a:uFillTx/>
              <a:latin typeface="+mj-lt"/>
              <a:ea typeface="+mj-ea"/>
              <a:cs typeface="+mj-cs"/>
            </a:endParaRPr>
          </a:p>
        </p:txBody>
      </p:sp>
      <p:pic>
        <p:nvPicPr>
          <p:cNvPr id="98308" name="Picture 4"/>
          <p:cNvPicPr>
            <a:picLocks noChangeAspect="1" noChangeArrowheads="1"/>
          </p:cNvPicPr>
          <p:nvPr/>
        </p:nvPicPr>
        <p:blipFill>
          <a:blip r:embed="rId7" cstate="print"/>
          <a:srcRect/>
          <a:stretch>
            <a:fillRect/>
          </a:stretch>
        </p:blipFill>
        <p:spPr bwMode="auto">
          <a:xfrm>
            <a:off x="2363430" y="1548120"/>
            <a:ext cx="662960" cy="496580"/>
          </a:xfrm>
          <a:prstGeom prst="rect">
            <a:avLst/>
          </a:prstGeom>
          <a:noFill/>
          <a:ln w="9525">
            <a:noFill/>
            <a:miter lim="800000"/>
            <a:headEnd/>
            <a:tailEnd/>
          </a:ln>
        </p:spPr>
      </p:pic>
      <p:pic>
        <p:nvPicPr>
          <p:cNvPr id="98309" name="Picture 5"/>
          <p:cNvPicPr>
            <a:picLocks noChangeAspect="1" noChangeArrowheads="1"/>
          </p:cNvPicPr>
          <p:nvPr/>
        </p:nvPicPr>
        <p:blipFill>
          <a:blip r:embed="rId8" cstate="print"/>
          <a:srcRect/>
          <a:stretch>
            <a:fillRect/>
          </a:stretch>
        </p:blipFill>
        <p:spPr bwMode="auto">
          <a:xfrm>
            <a:off x="3356154" y="1267201"/>
            <a:ext cx="621903" cy="621903"/>
          </a:xfrm>
          <a:prstGeom prst="rect">
            <a:avLst/>
          </a:prstGeom>
          <a:noFill/>
          <a:ln w="9525">
            <a:noFill/>
            <a:miter lim="800000"/>
            <a:headEnd/>
            <a:tailEnd/>
          </a:ln>
        </p:spPr>
      </p:pic>
      <p:pic>
        <p:nvPicPr>
          <p:cNvPr id="98310" name="Picture 6"/>
          <p:cNvPicPr>
            <a:picLocks noChangeAspect="1" noChangeArrowheads="1"/>
          </p:cNvPicPr>
          <p:nvPr/>
        </p:nvPicPr>
        <p:blipFill>
          <a:blip r:embed="rId9" cstate="print"/>
          <a:srcRect/>
          <a:stretch>
            <a:fillRect/>
          </a:stretch>
        </p:blipFill>
        <p:spPr bwMode="auto">
          <a:xfrm>
            <a:off x="4234040" y="1270157"/>
            <a:ext cx="618947" cy="618947"/>
          </a:xfrm>
          <a:prstGeom prst="rect">
            <a:avLst/>
          </a:prstGeom>
          <a:noFill/>
          <a:ln w="9525">
            <a:noFill/>
            <a:miter lim="800000"/>
            <a:headEnd/>
            <a:tailEnd/>
          </a:ln>
        </p:spPr>
      </p:pic>
      <p:pic>
        <p:nvPicPr>
          <p:cNvPr id="98313" name="Picture 9"/>
          <p:cNvPicPr>
            <a:picLocks noChangeAspect="1" noChangeArrowheads="1"/>
          </p:cNvPicPr>
          <p:nvPr/>
        </p:nvPicPr>
        <p:blipFill>
          <a:blip r:embed="rId10" cstate="print"/>
          <a:srcRect/>
          <a:stretch>
            <a:fillRect/>
          </a:stretch>
        </p:blipFill>
        <p:spPr bwMode="auto">
          <a:xfrm>
            <a:off x="5209382" y="1454923"/>
            <a:ext cx="589778" cy="589778"/>
          </a:xfrm>
          <a:prstGeom prst="rect">
            <a:avLst/>
          </a:prstGeom>
          <a:noFill/>
          <a:ln w="9525">
            <a:noFill/>
            <a:miter lim="800000"/>
            <a:headEnd/>
            <a:tailEnd/>
          </a:ln>
        </p:spPr>
      </p:pic>
      <p:grpSp>
        <p:nvGrpSpPr>
          <p:cNvPr id="20" name="Group 19"/>
          <p:cNvGrpSpPr/>
          <p:nvPr/>
        </p:nvGrpSpPr>
        <p:grpSpPr>
          <a:xfrm>
            <a:off x="1866075" y="2897287"/>
            <a:ext cx="4223964" cy="3516894"/>
            <a:chOff x="971539" y="1988816"/>
            <a:chExt cx="5040645" cy="3600461"/>
          </a:xfrm>
        </p:grpSpPr>
        <p:cxnSp>
          <p:nvCxnSpPr>
            <p:cNvPr id="21" name="Straight Connector 20"/>
            <p:cNvCxnSpPr/>
            <p:nvPr/>
          </p:nvCxnSpPr>
          <p:spPr>
            <a:xfrm flipV="1">
              <a:off x="3131816" y="3429000"/>
              <a:ext cx="1440184" cy="7200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691632" y="3429000"/>
              <a:ext cx="1440184" cy="7200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572000" y="3429000"/>
              <a:ext cx="1440184" cy="7200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V="1">
              <a:off x="521483" y="2978942"/>
              <a:ext cx="2160276" cy="1800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flipH="1" flipV="1">
              <a:off x="-18584" y="2978944"/>
              <a:ext cx="2160273" cy="180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971540" y="5589276"/>
              <a:ext cx="50406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932046" y="4509138"/>
              <a:ext cx="216027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771770" y="3789046"/>
              <a:ext cx="7200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211954" y="3789046"/>
              <a:ext cx="72009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0800000">
              <a:off x="1151565" y="1988816"/>
              <a:ext cx="36004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251448" y="4869184"/>
              <a:ext cx="1440184"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7" name="Straight Arrow Connector 36"/>
          <p:cNvCxnSpPr/>
          <p:nvPr/>
        </p:nvCxnSpPr>
        <p:spPr>
          <a:xfrm>
            <a:off x="3522067" y="5617466"/>
            <a:ext cx="1409979" cy="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6200000" flipH="1">
            <a:off x="3415945" y="5693382"/>
            <a:ext cx="511880" cy="360046"/>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rot="5400000">
            <a:off x="3482013" y="5377319"/>
            <a:ext cx="1121924" cy="38213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10800000">
            <a:off x="3834848" y="6127756"/>
            <a:ext cx="798384" cy="158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16200000" flipV="1">
            <a:off x="3872675" y="5368790"/>
            <a:ext cx="1121923" cy="39919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rot="5400000" flipH="1" flipV="1">
            <a:off x="4526700" y="5724002"/>
            <a:ext cx="511882" cy="298810"/>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3491862" y="5007424"/>
            <a:ext cx="742178" cy="610043"/>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rot="10800000">
            <a:off x="4234042" y="5007424"/>
            <a:ext cx="698005" cy="610041"/>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3" name="Picture 8" descr="\\ddrsl010\internal\99_General_Area\Icon_Library\bd\48x48\shadow\businessman.png"/>
          <p:cNvPicPr>
            <a:picLocks noChangeAspect="1" noChangeArrowheads="1"/>
          </p:cNvPicPr>
          <p:nvPr/>
        </p:nvPicPr>
        <p:blipFill>
          <a:blip r:embed="rId11" cstate="print"/>
          <a:srcRect/>
          <a:stretch>
            <a:fillRect/>
          </a:stretch>
        </p:blipFill>
        <p:spPr bwMode="auto">
          <a:xfrm>
            <a:off x="4029808" y="4798949"/>
            <a:ext cx="408464" cy="408464"/>
          </a:xfrm>
          <a:prstGeom prst="rect">
            <a:avLst/>
          </a:prstGeom>
          <a:noFill/>
        </p:spPr>
      </p:pic>
      <p:cxnSp>
        <p:nvCxnSpPr>
          <p:cNvPr id="72" name="Straight Arrow Connector 71"/>
          <p:cNvCxnSpPr/>
          <p:nvPr/>
        </p:nvCxnSpPr>
        <p:spPr>
          <a:xfrm>
            <a:off x="3522067" y="5617467"/>
            <a:ext cx="1111165" cy="510289"/>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3834847" y="5617467"/>
            <a:ext cx="1097199" cy="51187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2" name="Picture 6" descr="\\ddrsl010\internal\99_General_Area\Icon_Library\bd\48x48\shadow\businessman2.png"/>
          <p:cNvPicPr>
            <a:picLocks noChangeAspect="1" noChangeArrowheads="1"/>
          </p:cNvPicPr>
          <p:nvPr/>
        </p:nvPicPr>
        <p:blipFill>
          <a:blip r:embed="rId12" cstate="print"/>
          <a:srcRect/>
          <a:stretch>
            <a:fillRect/>
          </a:stretch>
        </p:blipFill>
        <p:spPr bwMode="auto">
          <a:xfrm>
            <a:off x="4727814" y="5413235"/>
            <a:ext cx="408464" cy="408464"/>
          </a:xfrm>
          <a:prstGeom prst="rect">
            <a:avLst/>
          </a:prstGeom>
          <a:noFill/>
        </p:spPr>
      </p:pic>
      <p:pic>
        <p:nvPicPr>
          <p:cNvPr id="35" name="Picture 16" descr="\\ddrsl010\internal\99_General_Area\Icon_Library\op\48x48\shadow\user2.png"/>
          <p:cNvPicPr>
            <a:picLocks noChangeAspect="1" noChangeArrowheads="1"/>
          </p:cNvPicPr>
          <p:nvPr/>
        </p:nvPicPr>
        <p:blipFill>
          <a:blip r:embed="rId13" cstate="print"/>
          <a:srcRect/>
          <a:stretch>
            <a:fillRect/>
          </a:stretch>
        </p:blipFill>
        <p:spPr bwMode="auto">
          <a:xfrm>
            <a:off x="3267882" y="5409253"/>
            <a:ext cx="408464" cy="408464"/>
          </a:xfrm>
          <a:prstGeom prst="rect">
            <a:avLst/>
          </a:prstGeom>
          <a:noFill/>
        </p:spPr>
      </p:pic>
      <p:pic>
        <p:nvPicPr>
          <p:cNvPr id="34" name="Picture 12" descr="\\ddrsl010\internal\99_General_Area\Icon_Library\op\48x48\shadow\user3.png"/>
          <p:cNvPicPr>
            <a:picLocks noChangeAspect="1" noChangeArrowheads="1"/>
          </p:cNvPicPr>
          <p:nvPr/>
        </p:nvPicPr>
        <p:blipFill>
          <a:blip r:embed="rId14" cstate="print"/>
          <a:srcRect/>
          <a:stretch>
            <a:fillRect/>
          </a:stretch>
        </p:blipFill>
        <p:spPr bwMode="auto">
          <a:xfrm>
            <a:off x="4474728" y="5949322"/>
            <a:ext cx="408464" cy="408464"/>
          </a:xfrm>
          <a:prstGeom prst="rect">
            <a:avLst/>
          </a:prstGeom>
          <a:noFill/>
        </p:spPr>
      </p:pic>
      <p:pic>
        <p:nvPicPr>
          <p:cNvPr id="36" name="Picture 19" descr="\\ddrsl010\internal\99_General_Area\Icon_Library\op\48x48\shadow\worker.png"/>
          <p:cNvPicPr>
            <a:picLocks noChangeAspect="1" noChangeArrowheads="1"/>
          </p:cNvPicPr>
          <p:nvPr/>
        </p:nvPicPr>
        <p:blipFill>
          <a:blip r:embed="rId15" cstate="print"/>
          <a:srcRect/>
          <a:stretch>
            <a:fillRect/>
          </a:stretch>
        </p:blipFill>
        <p:spPr bwMode="auto">
          <a:xfrm>
            <a:off x="3676345" y="5949322"/>
            <a:ext cx="408464" cy="40846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#1: Technical </a:t>
            </a:r>
            <a:r>
              <a:rPr lang="de-DE" dirty="0" err="1" smtClean="0"/>
              <a:t>Challenges</a:t>
            </a:r>
            <a:r>
              <a:rPr lang="de-DE" dirty="0" smtClean="0"/>
              <a:t> </a:t>
            </a:r>
            <a:endParaRPr lang="de-DE" dirty="0"/>
          </a:p>
        </p:txBody>
      </p:sp>
      <p:grpSp>
        <p:nvGrpSpPr>
          <p:cNvPr id="14" name="Group 13"/>
          <p:cNvGrpSpPr/>
          <p:nvPr/>
        </p:nvGrpSpPr>
        <p:grpSpPr>
          <a:xfrm>
            <a:off x="357822" y="2154279"/>
            <a:ext cx="5804535" cy="2934653"/>
            <a:chOff x="266700" y="2107584"/>
            <a:chExt cx="5804535" cy="2934653"/>
          </a:xfrm>
        </p:grpSpPr>
        <p:pic>
          <p:nvPicPr>
            <p:cNvPr id="9218" name="Picture 2"/>
            <p:cNvPicPr>
              <a:picLocks noChangeAspect="1" noChangeArrowheads="1"/>
            </p:cNvPicPr>
            <p:nvPr/>
          </p:nvPicPr>
          <p:blipFill>
            <a:blip r:embed="rId3" cstate="print"/>
            <a:srcRect/>
            <a:stretch>
              <a:fillRect/>
            </a:stretch>
          </p:blipFill>
          <p:spPr bwMode="auto">
            <a:xfrm>
              <a:off x="4379595" y="3060084"/>
              <a:ext cx="1581150" cy="800100"/>
            </a:xfrm>
            <a:prstGeom prst="rect">
              <a:avLst/>
            </a:prstGeom>
            <a:noFill/>
            <a:ln w="9525">
              <a:solidFill>
                <a:schemeClr val="tx1"/>
              </a:solid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2733675" y="2107584"/>
              <a:ext cx="1581150" cy="800100"/>
            </a:xfrm>
            <a:prstGeom prst="rect">
              <a:avLst/>
            </a:prstGeom>
            <a:noFill/>
            <a:ln w="9525">
              <a:solidFill>
                <a:schemeClr val="tx1"/>
              </a:solid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266700" y="2393334"/>
              <a:ext cx="1954656" cy="640081"/>
            </a:xfrm>
            <a:prstGeom prst="rect">
              <a:avLst/>
            </a:prstGeom>
            <a:noFill/>
            <a:ln w="9525">
              <a:solidFill>
                <a:schemeClr val="tx1"/>
              </a:solid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2425065" y="3612534"/>
              <a:ext cx="1209160" cy="581025"/>
            </a:xfrm>
            <a:prstGeom prst="rect">
              <a:avLst/>
            </a:prstGeom>
            <a:noFill/>
            <a:ln w="9525">
              <a:solidFill>
                <a:schemeClr val="tx1"/>
              </a:solid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1012196" y="3775762"/>
              <a:ext cx="1209160" cy="581025"/>
            </a:xfrm>
            <a:prstGeom prst="rect">
              <a:avLst/>
            </a:prstGeom>
            <a:noFill/>
            <a:ln w="9525">
              <a:solidFill>
                <a:schemeClr val="tx1"/>
              </a:solid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3918585" y="4499312"/>
              <a:ext cx="2152650" cy="542925"/>
            </a:xfrm>
            <a:prstGeom prst="rect">
              <a:avLst/>
            </a:prstGeom>
            <a:noFill/>
            <a:ln w="9525">
              <a:solidFill>
                <a:schemeClr val="tx1"/>
              </a:solidFill>
              <a:miter lim="800000"/>
              <a:headEnd/>
              <a:tailEnd/>
            </a:ln>
          </p:spPr>
        </p:pic>
        <p:sp>
          <p:nvSpPr>
            <p:cNvPr id="18" name="TextBox 17"/>
            <p:cNvSpPr txBox="1"/>
            <p:nvPr/>
          </p:nvSpPr>
          <p:spPr>
            <a:xfrm>
              <a:off x="2425065" y="4495353"/>
              <a:ext cx="1313180" cy="461665"/>
            </a:xfrm>
            <a:prstGeom prst="rect">
              <a:avLst/>
            </a:prstGeom>
            <a:noFill/>
            <a:ln w="12700">
              <a:solidFill>
                <a:schemeClr val="tx1"/>
              </a:solidFill>
              <a:miter lim="800000"/>
              <a:headEnd/>
              <a:tailEnd/>
            </a:ln>
          </p:spPr>
          <p:txBody>
            <a:bodyPr wrap="none" rtlCol="0">
              <a:spAutoFit/>
            </a:bodyPr>
            <a:lstStyle/>
            <a:p>
              <a:r>
                <a:rPr lang="de-DE" sz="2400" dirty="0" smtClean="0">
                  <a:latin typeface="Arial Black" pitchFamily="34" charset="0"/>
                </a:rPr>
                <a:t>F-</a:t>
              </a:r>
              <a:r>
                <a:rPr lang="de-DE" sz="2400" dirty="0" err="1" smtClean="0">
                  <a:latin typeface="Arial Black" pitchFamily="34" charset="0"/>
                </a:rPr>
                <a:t>logic</a:t>
              </a:r>
              <a:endParaRPr lang="de-DE" sz="2400" dirty="0">
                <a:latin typeface="Arial Black" pitchFamily="34" charset="0"/>
              </a:endParaRPr>
            </a:p>
          </p:txBody>
        </p:sp>
      </p:grpSp>
      <p:grpSp>
        <p:nvGrpSpPr>
          <p:cNvPr id="15" name="Group 14"/>
          <p:cNvGrpSpPr/>
          <p:nvPr/>
        </p:nvGrpSpPr>
        <p:grpSpPr>
          <a:xfrm>
            <a:off x="473019" y="1261847"/>
            <a:ext cx="8529557" cy="5189792"/>
            <a:chOff x="473019" y="1261847"/>
            <a:chExt cx="8529557" cy="5189792"/>
          </a:xfrm>
        </p:grpSpPr>
        <p:pic>
          <p:nvPicPr>
            <p:cNvPr id="16" name="Picture 2"/>
            <p:cNvPicPr>
              <a:picLocks noChangeAspect="1" noChangeArrowheads="1"/>
            </p:cNvPicPr>
            <p:nvPr/>
          </p:nvPicPr>
          <p:blipFill>
            <a:blip r:embed="rId9" cstate="print"/>
            <a:srcRect/>
            <a:stretch>
              <a:fillRect/>
            </a:stretch>
          </p:blipFill>
          <p:spPr bwMode="auto">
            <a:xfrm>
              <a:off x="6295422" y="1703598"/>
              <a:ext cx="762000" cy="762000"/>
            </a:xfrm>
            <a:prstGeom prst="rect">
              <a:avLst/>
            </a:prstGeom>
            <a:noFill/>
            <a:ln w="3175">
              <a:solidFill>
                <a:schemeClr val="tx1"/>
              </a:solidFill>
              <a:miter lim="800000"/>
              <a:headEnd/>
              <a:tailEnd/>
            </a:ln>
          </p:spPr>
        </p:pic>
        <p:pic>
          <p:nvPicPr>
            <p:cNvPr id="17" name="Picture 3"/>
            <p:cNvPicPr>
              <a:picLocks noChangeAspect="1" noChangeArrowheads="1"/>
            </p:cNvPicPr>
            <p:nvPr/>
          </p:nvPicPr>
          <p:blipFill>
            <a:blip r:embed="rId10" cstate="print"/>
            <a:srcRect/>
            <a:stretch>
              <a:fillRect/>
            </a:stretch>
          </p:blipFill>
          <p:spPr bwMode="auto">
            <a:xfrm>
              <a:off x="6295422" y="2465598"/>
              <a:ext cx="983456" cy="1066800"/>
            </a:xfrm>
            <a:prstGeom prst="rect">
              <a:avLst/>
            </a:prstGeom>
            <a:noFill/>
            <a:ln w="3175">
              <a:solidFill>
                <a:schemeClr val="tx1"/>
              </a:solidFill>
              <a:miter lim="800000"/>
              <a:headEnd/>
              <a:tailEnd/>
            </a:ln>
          </p:spPr>
        </p:pic>
        <p:pic>
          <p:nvPicPr>
            <p:cNvPr id="19" name="Picture 4"/>
            <p:cNvPicPr>
              <a:picLocks noChangeAspect="1" noChangeArrowheads="1"/>
            </p:cNvPicPr>
            <p:nvPr/>
          </p:nvPicPr>
          <p:blipFill>
            <a:blip r:embed="rId11" cstate="print"/>
            <a:srcRect/>
            <a:stretch>
              <a:fillRect/>
            </a:stretch>
          </p:blipFill>
          <p:spPr bwMode="auto">
            <a:xfrm>
              <a:off x="5044869" y="2154279"/>
              <a:ext cx="1080138" cy="820905"/>
            </a:xfrm>
            <a:prstGeom prst="rect">
              <a:avLst/>
            </a:prstGeom>
            <a:noFill/>
            <a:ln w="3175">
              <a:solidFill>
                <a:schemeClr val="tx1"/>
              </a:solidFill>
              <a:miter lim="800000"/>
              <a:headEnd/>
              <a:tailEnd/>
            </a:ln>
          </p:spPr>
        </p:pic>
        <p:pic>
          <p:nvPicPr>
            <p:cNvPr id="20" name="Picture 5"/>
            <p:cNvPicPr>
              <a:picLocks noChangeAspect="1" noChangeArrowheads="1"/>
            </p:cNvPicPr>
            <p:nvPr/>
          </p:nvPicPr>
          <p:blipFill>
            <a:blip r:embed="rId12" cstate="print"/>
            <a:srcRect/>
            <a:stretch>
              <a:fillRect/>
            </a:stretch>
          </p:blipFill>
          <p:spPr bwMode="auto">
            <a:xfrm>
              <a:off x="1840651" y="1532148"/>
              <a:ext cx="1276350" cy="838200"/>
            </a:xfrm>
            <a:prstGeom prst="rect">
              <a:avLst/>
            </a:prstGeom>
            <a:noFill/>
            <a:ln w="3175">
              <a:solidFill>
                <a:schemeClr val="tx1"/>
              </a:solidFill>
              <a:miter lim="800000"/>
              <a:headEnd/>
              <a:tailEnd/>
            </a:ln>
          </p:spPr>
        </p:pic>
        <p:pic>
          <p:nvPicPr>
            <p:cNvPr id="21" name="Picture 6"/>
            <p:cNvPicPr>
              <a:picLocks noChangeAspect="1" noChangeArrowheads="1"/>
            </p:cNvPicPr>
            <p:nvPr/>
          </p:nvPicPr>
          <p:blipFill>
            <a:blip r:embed="rId13" cstate="print"/>
            <a:srcRect/>
            <a:stretch>
              <a:fillRect/>
            </a:stretch>
          </p:blipFill>
          <p:spPr bwMode="auto">
            <a:xfrm>
              <a:off x="3117001" y="1365857"/>
              <a:ext cx="3242313" cy="675482"/>
            </a:xfrm>
            <a:prstGeom prst="rect">
              <a:avLst/>
            </a:prstGeom>
            <a:noFill/>
            <a:ln w="3175">
              <a:solidFill>
                <a:schemeClr val="tx1"/>
              </a:solidFill>
              <a:miter lim="800000"/>
              <a:headEnd/>
              <a:tailEnd/>
            </a:ln>
          </p:spPr>
        </p:pic>
        <p:pic>
          <p:nvPicPr>
            <p:cNvPr id="22" name="Picture 7"/>
            <p:cNvPicPr>
              <a:picLocks noChangeAspect="1" noChangeArrowheads="1"/>
            </p:cNvPicPr>
            <p:nvPr/>
          </p:nvPicPr>
          <p:blipFill>
            <a:blip r:embed="rId14" cstate="print"/>
            <a:srcRect/>
            <a:stretch>
              <a:fillRect/>
            </a:stretch>
          </p:blipFill>
          <p:spPr bwMode="auto">
            <a:xfrm>
              <a:off x="2644569" y="3126632"/>
              <a:ext cx="2400300" cy="571500"/>
            </a:xfrm>
            <a:prstGeom prst="rect">
              <a:avLst/>
            </a:prstGeom>
            <a:noFill/>
            <a:ln w="3175">
              <a:solidFill>
                <a:schemeClr val="tx1"/>
              </a:solidFill>
              <a:miter lim="800000"/>
              <a:headEnd/>
              <a:tailEnd/>
            </a:ln>
          </p:spPr>
        </p:pic>
        <p:pic>
          <p:nvPicPr>
            <p:cNvPr id="23" name="Picture 8"/>
            <p:cNvPicPr>
              <a:picLocks noChangeAspect="1" noChangeArrowheads="1"/>
            </p:cNvPicPr>
            <p:nvPr/>
          </p:nvPicPr>
          <p:blipFill>
            <a:blip r:embed="rId15" cstate="print"/>
            <a:srcRect/>
            <a:stretch>
              <a:fillRect/>
            </a:stretch>
          </p:blipFill>
          <p:spPr bwMode="auto">
            <a:xfrm>
              <a:off x="6435916" y="1261847"/>
              <a:ext cx="2366525" cy="441751"/>
            </a:xfrm>
            <a:prstGeom prst="rect">
              <a:avLst/>
            </a:prstGeom>
            <a:noFill/>
            <a:ln w="3175">
              <a:solidFill>
                <a:schemeClr val="tx1"/>
              </a:solidFill>
              <a:miter lim="800000"/>
              <a:headEnd/>
              <a:tailEnd/>
            </a:ln>
          </p:spPr>
        </p:pic>
        <p:pic>
          <p:nvPicPr>
            <p:cNvPr id="24" name="Picture 9"/>
            <p:cNvPicPr>
              <a:picLocks noChangeAspect="1" noChangeArrowheads="1"/>
            </p:cNvPicPr>
            <p:nvPr/>
          </p:nvPicPr>
          <p:blipFill>
            <a:blip r:embed="rId16" cstate="print"/>
            <a:srcRect/>
            <a:stretch>
              <a:fillRect/>
            </a:stretch>
          </p:blipFill>
          <p:spPr bwMode="auto">
            <a:xfrm>
              <a:off x="7185304" y="4103898"/>
              <a:ext cx="1796415" cy="1264976"/>
            </a:xfrm>
            <a:prstGeom prst="rect">
              <a:avLst/>
            </a:prstGeom>
            <a:noFill/>
            <a:ln w="3175">
              <a:solidFill>
                <a:schemeClr val="tx1"/>
              </a:solidFill>
              <a:miter lim="800000"/>
              <a:headEnd/>
              <a:tailEnd/>
            </a:ln>
          </p:spPr>
        </p:pic>
        <p:pic>
          <p:nvPicPr>
            <p:cNvPr id="25" name="Picture 10"/>
            <p:cNvPicPr>
              <a:picLocks noChangeAspect="1" noChangeArrowheads="1"/>
            </p:cNvPicPr>
            <p:nvPr/>
          </p:nvPicPr>
          <p:blipFill>
            <a:blip r:embed="rId17" cstate="print"/>
            <a:srcRect/>
            <a:stretch>
              <a:fillRect/>
            </a:stretch>
          </p:blipFill>
          <p:spPr bwMode="auto">
            <a:xfrm>
              <a:off x="7639986" y="2890408"/>
              <a:ext cx="1362590" cy="641990"/>
            </a:xfrm>
            <a:prstGeom prst="rect">
              <a:avLst/>
            </a:prstGeom>
            <a:noFill/>
            <a:ln w="3175">
              <a:solidFill>
                <a:schemeClr val="tx1"/>
              </a:solidFill>
              <a:miter lim="800000"/>
              <a:headEnd/>
              <a:tailEnd/>
            </a:ln>
          </p:spPr>
        </p:pic>
        <p:pic>
          <p:nvPicPr>
            <p:cNvPr id="26" name="Picture 12"/>
            <p:cNvPicPr>
              <a:picLocks noChangeAspect="1" noChangeArrowheads="1"/>
            </p:cNvPicPr>
            <p:nvPr/>
          </p:nvPicPr>
          <p:blipFill>
            <a:blip r:embed="rId18" cstate="print"/>
            <a:srcRect/>
            <a:stretch>
              <a:fillRect/>
            </a:stretch>
          </p:blipFill>
          <p:spPr bwMode="auto">
            <a:xfrm>
              <a:off x="473019" y="1322598"/>
              <a:ext cx="1428750" cy="762000"/>
            </a:xfrm>
            <a:prstGeom prst="rect">
              <a:avLst/>
            </a:prstGeom>
            <a:noFill/>
            <a:ln w="3175">
              <a:solidFill>
                <a:schemeClr val="tx1"/>
              </a:solidFill>
              <a:miter lim="800000"/>
              <a:headEnd/>
              <a:tailEnd/>
            </a:ln>
          </p:spPr>
        </p:pic>
        <p:pic>
          <p:nvPicPr>
            <p:cNvPr id="27" name="Picture 13"/>
            <p:cNvPicPr>
              <a:picLocks noChangeAspect="1" noChangeArrowheads="1"/>
            </p:cNvPicPr>
            <p:nvPr/>
          </p:nvPicPr>
          <p:blipFill>
            <a:blip r:embed="rId19" cstate="print"/>
            <a:srcRect/>
            <a:stretch>
              <a:fillRect/>
            </a:stretch>
          </p:blipFill>
          <p:spPr bwMode="auto">
            <a:xfrm>
              <a:off x="473019" y="4542048"/>
              <a:ext cx="2209800" cy="762000"/>
            </a:xfrm>
            <a:prstGeom prst="rect">
              <a:avLst/>
            </a:prstGeom>
            <a:noFill/>
            <a:ln w="3175">
              <a:solidFill>
                <a:schemeClr val="tx1"/>
              </a:solidFill>
              <a:miter lim="800000"/>
              <a:headEnd/>
              <a:tailEnd/>
            </a:ln>
          </p:spPr>
        </p:pic>
        <p:pic>
          <p:nvPicPr>
            <p:cNvPr id="28" name="Picture 14"/>
            <p:cNvPicPr>
              <a:picLocks noChangeAspect="1" noChangeArrowheads="1"/>
            </p:cNvPicPr>
            <p:nvPr/>
          </p:nvPicPr>
          <p:blipFill>
            <a:blip r:embed="rId20" cstate="print"/>
            <a:srcRect/>
            <a:stretch>
              <a:fillRect/>
            </a:stretch>
          </p:blipFill>
          <p:spPr bwMode="auto">
            <a:xfrm>
              <a:off x="4854369" y="3875298"/>
              <a:ext cx="3048000" cy="666750"/>
            </a:xfrm>
            <a:prstGeom prst="rect">
              <a:avLst/>
            </a:prstGeom>
            <a:noFill/>
            <a:ln w="3175">
              <a:solidFill>
                <a:schemeClr val="tx1"/>
              </a:solidFill>
              <a:miter lim="800000"/>
              <a:headEnd/>
              <a:tailEnd/>
            </a:ln>
          </p:spPr>
        </p:pic>
        <p:pic>
          <p:nvPicPr>
            <p:cNvPr id="29" name="Picture 15"/>
            <p:cNvPicPr>
              <a:picLocks noChangeAspect="1" noChangeArrowheads="1"/>
            </p:cNvPicPr>
            <p:nvPr/>
          </p:nvPicPr>
          <p:blipFill>
            <a:blip r:embed="rId21" cstate="print"/>
            <a:srcRect/>
            <a:stretch>
              <a:fillRect/>
            </a:stretch>
          </p:blipFill>
          <p:spPr bwMode="auto">
            <a:xfrm>
              <a:off x="4161822" y="5228503"/>
              <a:ext cx="1371600" cy="762000"/>
            </a:xfrm>
            <a:prstGeom prst="rect">
              <a:avLst/>
            </a:prstGeom>
            <a:noFill/>
            <a:ln w="3175">
              <a:solidFill>
                <a:schemeClr val="tx1"/>
              </a:solidFill>
              <a:miter lim="800000"/>
              <a:headEnd/>
              <a:tailEnd/>
            </a:ln>
          </p:spPr>
        </p:pic>
        <p:pic>
          <p:nvPicPr>
            <p:cNvPr id="30" name="Picture 17"/>
            <p:cNvPicPr>
              <a:picLocks noChangeAspect="1" noChangeArrowheads="1"/>
            </p:cNvPicPr>
            <p:nvPr/>
          </p:nvPicPr>
          <p:blipFill>
            <a:blip r:embed="rId22" cstate="print"/>
            <a:srcRect/>
            <a:stretch>
              <a:fillRect/>
            </a:stretch>
          </p:blipFill>
          <p:spPr bwMode="auto">
            <a:xfrm>
              <a:off x="7185304" y="2013458"/>
              <a:ext cx="1197846" cy="711221"/>
            </a:xfrm>
            <a:prstGeom prst="rect">
              <a:avLst/>
            </a:prstGeom>
            <a:noFill/>
            <a:ln w="3175">
              <a:solidFill>
                <a:schemeClr val="tx1"/>
              </a:solidFill>
              <a:miter lim="800000"/>
              <a:headEnd/>
              <a:tailEnd/>
            </a:ln>
          </p:spPr>
        </p:pic>
        <p:pic>
          <p:nvPicPr>
            <p:cNvPr id="31" name="Picture 19"/>
            <p:cNvPicPr>
              <a:picLocks noChangeAspect="1" noChangeArrowheads="1"/>
            </p:cNvPicPr>
            <p:nvPr/>
          </p:nvPicPr>
          <p:blipFill>
            <a:blip r:embed="rId23" cstate="print"/>
            <a:srcRect/>
            <a:stretch>
              <a:fillRect/>
            </a:stretch>
          </p:blipFill>
          <p:spPr bwMode="auto">
            <a:xfrm>
              <a:off x="4847622" y="5749046"/>
              <a:ext cx="2895600" cy="554477"/>
            </a:xfrm>
            <a:prstGeom prst="rect">
              <a:avLst/>
            </a:prstGeom>
            <a:noFill/>
            <a:ln w="3175">
              <a:solidFill>
                <a:schemeClr val="tx1"/>
              </a:solidFill>
              <a:miter lim="800000"/>
              <a:headEnd/>
              <a:tailEnd/>
            </a:ln>
          </p:spPr>
        </p:pic>
        <p:pic>
          <p:nvPicPr>
            <p:cNvPr id="32" name="Picture 20"/>
            <p:cNvPicPr>
              <a:picLocks noChangeAspect="1" noChangeArrowheads="1"/>
            </p:cNvPicPr>
            <p:nvPr/>
          </p:nvPicPr>
          <p:blipFill>
            <a:blip r:embed="rId24" cstate="print"/>
            <a:srcRect/>
            <a:stretch>
              <a:fillRect/>
            </a:stretch>
          </p:blipFill>
          <p:spPr bwMode="auto">
            <a:xfrm>
              <a:off x="473019" y="5608198"/>
              <a:ext cx="3590925" cy="695325"/>
            </a:xfrm>
            <a:prstGeom prst="rect">
              <a:avLst/>
            </a:prstGeom>
            <a:noFill/>
            <a:ln w="3175">
              <a:solidFill>
                <a:schemeClr val="tx1"/>
              </a:solidFill>
              <a:miter lim="800000"/>
              <a:headEnd/>
              <a:tailEnd/>
            </a:ln>
          </p:spPr>
        </p:pic>
        <p:pic>
          <p:nvPicPr>
            <p:cNvPr id="33" name="Picture 22"/>
            <p:cNvPicPr>
              <a:picLocks noChangeAspect="1" noChangeArrowheads="1"/>
            </p:cNvPicPr>
            <p:nvPr/>
          </p:nvPicPr>
          <p:blipFill>
            <a:blip r:embed="rId25" cstate="print"/>
            <a:srcRect/>
            <a:stretch>
              <a:fillRect/>
            </a:stretch>
          </p:blipFill>
          <p:spPr bwMode="auto">
            <a:xfrm>
              <a:off x="6219071" y="5153734"/>
              <a:ext cx="2102210" cy="618297"/>
            </a:xfrm>
            <a:prstGeom prst="rect">
              <a:avLst/>
            </a:prstGeom>
            <a:noFill/>
            <a:ln w="9525">
              <a:noFill/>
              <a:miter lim="800000"/>
              <a:headEnd/>
              <a:tailEnd/>
            </a:ln>
          </p:spPr>
        </p:pic>
        <p:pic>
          <p:nvPicPr>
            <p:cNvPr id="34" name="Picture 23"/>
            <p:cNvPicPr>
              <a:picLocks noChangeAspect="1" noChangeArrowheads="1"/>
            </p:cNvPicPr>
            <p:nvPr/>
          </p:nvPicPr>
          <p:blipFill>
            <a:blip r:embed="rId26" cstate="print"/>
            <a:srcRect/>
            <a:stretch>
              <a:fillRect/>
            </a:stretch>
          </p:blipFill>
          <p:spPr bwMode="auto">
            <a:xfrm>
              <a:off x="2811402" y="1878441"/>
              <a:ext cx="3097649" cy="610143"/>
            </a:xfrm>
            <a:prstGeom prst="rect">
              <a:avLst/>
            </a:prstGeom>
            <a:noFill/>
            <a:ln w="9525">
              <a:noFill/>
              <a:miter lim="800000"/>
              <a:headEnd/>
              <a:tailEnd/>
            </a:ln>
          </p:spPr>
        </p:pic>
        <p:pic>
          <p:nvPicPr>
            <p:cNvPr id="35" name="Picture 24"/>
            <p:cNvPicPr>
              <a:picLocks noChangeAspect="1" noChangeArrowheads="1"/>
            </p:cNvPicPr>
            <p:nvPr/>
          </p:nvPicPr>
          <p:blipFill>
            <a:blip r:embed="rId27" cstate="print"/>
            <a:srcRect/>
            <a:stretch>
              <a:fillRect/>
            </a:stretch>
          </p:blipFill>
          <p:spPr bwMode="auto">
            <a:xfrm>
              <a:off x="5941377" y="3571499"/>
              <a:ext cx="2450148" cy="474390"/>
            </a:xfrm>
            <a:prstGeom prst="rect">
              <a:avLst/>
            </a:prstGeom>
            <a:noFill/>
            <a:ln w="9525">
              <a:noFill/>
              <a:miter lim="800000"/>
              <a:headEnd/>
              <a:tailEnd/>
            </a:ln>
          </p:spPr>
        </p:pic>
        <p:pic>
          <p:nvPicPr>
            <p:cNvPr id="36" name="Picture 25"/>
            <p:cNvPicPr>
              <a:picLocks noChangeAspect="1" noChangeArrowheads="1"/>
            </p:cNvPicPr>
            <p:nvPr/>
          </p:nvPicPr>
          <p:blipFill>
            <a:blip r:embed="rId28" cstate="print"/>
            <a:srcRect/>
            <a:stretch>
              <a:fillRect/>
            </a:stretch>
          </p:blipFill>
          <p:spPr bwMode="auto">
            <a:xfrm>
              <a:off x="8118325" y="5251489"/>
              <a:ext cx="714375" cy="1200150"/>
            </a:xfrm>
            <a:prstGeom prst="rect">
              <a:avLst/>
            </a:prstGeom>
            <a:noFill/>
            <a:ln w="3175">
              <a:solidFill>
                <a:schemeClr val="tx1"/>
              </a:solidFill>
              <a:miter lim="800000"/>
              <a:headEnd/>
              <a:tailEnd/>
            </a:ln>
          </p:spPr>
        </p:pic>
        <p:pic>
          <p:nvPicPr>
            <p:cNvPr id="37" name="Picture 26"/>
            <p:cNvPicPr>
              <a:picLocks noChangeAspect="1" noChangeArrowheads="1"/>
            </p:cNvPicPr>
            <p:nvPr/>
          </p:nvPicPr>
          <p:blipFill>
            <a:blip r:embed="rId29" cstate="print"/>
            <a:srcRect/>
            <a:stretch>
              <a:fillRect/>
            </a:stretch>
          </p:blipFill>
          <p:spPr bwMode="auto">
            <a:xfrm>
              <a:off x="612774" y="3014285"/>
              <a:ext cx="2101533" cy="959700"/>
            </a:xfrm>
            <a:prstGeom prst="rect">
              <a:avLst/>
            </a:prstGeom>
            <a:noFill/>
            <a:ln w="3175">
              <a:solidFill>
                <a:schemeClr val="tx1"/>
              </a:solid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#2: Modelling </a:t>
            </a:r>
            <a:r>
              <a:rPr lang="de-DE" dirty="0" err="1" smtClean="0"/>
              <a:t>Challenges</a:t>
            </a:r>
            <a:r>
              <a:rPr lang="de-DE" dirty="0" smtClean="0"/>
              <a:t> </a:t>
            </a:r>
            <a:endParaRPr lang="de-DE" dirty="0"/>
          </a:p>
        </p:txBody>
      </p:sp>
      <p:pic>
        <p:nvPicPr>
          <p:cNvPr id="8" name="Picture 7"/>
          <p:cNvPicPr>
            <a:picLocks noChangeAspect="1" noChangeArrowheads="1"/>
          </p:cNvPicPr>
          <p:nvPr/>
        </p:nvPicPr>
        <p:blipFill>
          <a:blip r:embed="rId3" cstate="print"/>
          <a:srcRect/>
          <a:stretch>
            <a:fillRect/>
          </a:stretch>
        </p:blipFill>
        <p:spPr bwMode="white">
          <a:xfrm>
            <a:off x="6085941" y="2323987"/>
            <a:ext cx="2734059" cy="2049894"/>
          </a:xfrm>
          <a:prstGeom prst="rect">
            <a:avLst/>
          </a:prstGeom>
          <a:noFill/>
          <a:ln w="9525" cap="flat" cmpd="sng" algn="ctr">
            <a:solidFill>
              <a:schemeClr val="tx1"/>
            </a:solidFill>
            <a:prstDash val="solid"/>
            <a:miter lim="800000"/>
            <a:headEnd/>
            <a:tailEnd/>
          </a:ln>
          <a:effectLst/>
        </p:spPr>
      </p:pic>
      <p:pic>
        <p:nvPicPr>
          <p:cNvPr id="9" name="Picture 6"/>
          <p:cNvPicPr>
            <a:picLocks noChangeAspect="1" noChangeArrowheads="1"/>
          </p:cNvPicPr>
          <p:nvPr/>
        </p:nvPicPr>
        <p:blipFill>
          <a:blip r:embed="rId4" cstate="print"/>
          <a:srcRect/>
          <a:stretch>
            <a:fillRect/>
          </a:stretch>
        </p:blipFill>
        <p:spPr bwMode="white">
          <a:xfrm>
            <a:off x="562250" y="4373881"/>
            <a:ext cx="3043896" cy="2170777"/>
          </a:xfrm>
          <a:prstGeom prst="rect">
            <a:avLst/>
          </a:prstGeom>
          <a:noFill/>
          <a:ln w="9525" cap="flat" cmpd="sng" algn="ctr">
            <a:solidFill>
              <a:schemeClr val="tx1"/>
            </a:solidFill>
            <a:prstDash val="solid"/>
            <a:miter lim="800000"/>
            <a:headEnd/>
            <a:tailEnd/>
          </a:ln>
          <a:effectLst/>
        </p:spPr>
      </p:pic>
      <p:pic>
        <p:nvPicPr>
          <p:cNvPr id="10" name="Picture 4"/>
          <p:cNvPicPr>
            <a:picLocks noChangeAspect="1" noChangeArrowheads="1"/>
          </p:cNvPicPr>
          <p:nvPr/>
        </p:nvPicPr>
        <p:blipFill>
          <a:blip r:embed="rId5" cstate="print"/>
          <a:srcRect/>
          <a:stretch>
            <a:fillRect/>
          </a:stretch>
        </p:blipFill>
        <p:spPr bwMode="white">
          <a:xfrm>
            <a:off x="4556760" y="4833621"/>
            <a:ext cx="4447899" cy="1595327"/>
          </a:xfrm>
          <a:prstGeom prst="rect">
            <a:avLst/>
          </a:prstGeom>
          <a:noFill/>
          <a:ln w="9525" cap="flat" cmpd="sng" algn="ctr">
            <a:solidFill>
              <a:schemeClr val="tx1"/>
            </a:solidFill>
            <a:prstDash val="solid"/>
            <a:miter lim="800000"/>
            <a:headEnd/>
            <a:tailEnd/>
          </a:ln>
          <a:effectLst/>
        </p:spPr>
      </p:pic>
      <p:pic>
        <p:nvPicPr>
          <p:cNvPr id="11" name="Picture 3"/>
          <p:cNvPicPr>
            <a:picLocks noChangeAspect="1" noChangeArrowheads="1"/>
          </p:cNvPicPr>
          <p:nvPr/>
        </p:nvPicPr>
        <p:blipFill>
          <a:blip r:embed="rId6" cstate="print"/>
          <a:srcRect/>
          <a:stretch>
            <a:fillRect/>
          </a:stretch>
        </p:blipFill>
        <p:spPr bwMode="white">
          <a:xfrm rot="5400000">
            <a:off x="322089" y="1810811"/>
            <a:ext cx="2512759" cy="3055338"/>
          </a:xfrm>
          <a:prstGeom prst="rect">
            <a:avLst/>
          </a:prstGeom>
          <a:noFill/>
          <a:ln w="9525" cap="flat" cmpd="sng" algn="ctr">
            <a:solidFill>
              <a:schemeClr val="tx1"/>
            </a:solidFill>
            <a:prstDash val="solid"/>
            <a:miter lim="800000"/>
            <a:headEnd/>
            <a:tailEnd/>
          </a:ln>
          <a:effectLst/>
        </p:spPr>
      </p:pic>
      <p:pic>
        <p:nvPicPr>
          <p:cNvPr id="12" name="Picture 5"/>
          <p:cNvPicPr>
            <a:picLocks noChangeAspect="1" noChangeArrowheads="1"/>
          </p:cNvPicPr>
          <p:nvPr/>
        </p:nvPicPr>
        <p:blipFill>
          <a:blip r:embed="rId7" cstate="print"/>
          <a:srcRect/>
          <a:stretch>
            <a:fillRect/>
          </a:stretch>
        </p:blipFill>
        <p:spPr bwMode="white">
          <a:xfrm>
            <a:off x="3024035" y="1585177"/>
            <a:ext cx="3503792" cy="2012721"/>
          </a:xfrm>
          <a:prstGeom prst="rect">
            <a:avLst/>
          </a:prstGeom>
          <a:noFill/>
          <a:ln w="9525" cap="flat" cmpd="sng" algn="ctr">
            <a:solidFill>
              <a:schemeClr val="tx1"/>
            </a:solidFill>
            <a:prstDash val="solid"/>
            <a:miter lim="800000"/>
            <a:headEnd/>
            <a:tailEnd/>
          </a:ln>
          <a:effectLst/>
        </p:spPr>
      </p:pic>
      <p:pic>
        <p:nvPicPr>
          <p:cNvPr id="13" name="Picture 32" descr="file://///Ddrsl010/public/icons/op/48x48/plain/user1.png"/>
          <p:cNvPicPr>
            <a:picLocks noChangeAspect="1" noChangeArrowheads="1"/>
          </p:cNvPicPr>
          <p:nvPr/>
        </p:nvPicPr>
        <p:blipFill>
          <a:blip r:embed="rId8" cstate="print"/>
          <a:srcRect/>
          <a:stretch>
            <a:fillRect/>
          </a:stretch>
        </p:blipFill>
        <p:spPr bwMode="auto">
          <a:xfrm>
            <a:off x="4343400" y="4090353"/>
            <a:ext cx="457200" cy="461962"/>
          </a:xfrm>
          <a:prstGeom prst="rect">
            <a:avLst/>
          </a:prstGeom>
          <a:noFill/>
          <a:ln w="9525">
            <a:noFill/>
            <a:miter lim="800000"/>
            <a:headEnd/>
            <a:tailEnd/>
          </a:ln>
        </p:spPr>
      </p:pic>
      <p:cxnSp>
        <p:nvCxnSpPr>
          <p:cNvPr id="15" name="Straight Arrow Connector 14"/>
          <p:cNvCxnSpPr/>
          <p:nvPr/>
        </p:nvCxnSpPr>
        <p:spPr>
          <a:xfrm>
            <a:off x="4831080" y="4282440"/>
            <a:ext cx="411480" cy="762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4800600" y="4552315"/>
            <a:ext cx="441960" cy="2559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3886200" y="4122420"/>
            <a:ext cx="403860" cy="1371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flipV="1">
            <a:off x="4008120" y="4480560"/>
            <a:ext cx="342900" cy="21336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4579620" y="3825240"/>
            <a:ext cx="274320" cy="1828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#3: </a:t>
            </a:r>
            <a:r>
              <a:rPr lang="de-DE" dirty="0" err="1" smtClean="0"/>
              <a:t>Measuring</a:t>
            </a:r>
            <a:r>
              <a:rPr lang="de-DE" dirty="0" smtClean="0"/>
              <a:t> </a:t>
            </a:r>
            <a:r>
              <a:rPr lang="de-DE" dirty="0" err="1" smtClean="0"/>
              <a:t>Challenges</a:t>
            </a:r>
            <a:r>
              <a:rPr lang="de-DE" dirty="0" smtClean="0"/>
              <a:t> </a:t>
            </a:r>
            <a:endParaRPr lang="de-DE" dirty="0"/>
          </a:p>
        </p:txBody>
      </p:sp>
      <p:grpSp>
        <p:nvGrpSpPr>
          <p:cNvPr id="4" name="Group 11"/>
          <p:cNvGrpSpPr/>
          <p:nvPr/>
        </p:nvGrpSpPr>
        <p:grpSpPr>
          <a:xfrm>
            <a:off x="760888" y="1534231"/>
            <a:ext cx="3857625" cy="1986379"/>
            <a:chOff x="1408748" y="2962275"/>
            <a:chExt cx="3857625" cy="1986379"/>
          </a:xfrm>
        </p:grpSpPr>
        <p:sp>
          <p:nvSpPr>
            <p:cNvPr id="9" name="TextBox 8"/>
            <p:cNvSpPr txBox="1"/>
            <p:nvPr/>
          </p:nvSpPr>
          <p:spPr>
            <a:xfrm>
              <a:off x="2504371" y="4610100"/>
              <a:ext cx="1369286" cy="338554"/>
            </a:xfrm>
            <a:prstGeom prst="rect">
              <a:avLst/>
            </a:prstGeom>
            <a:noFill/>
          </p:spPr>
          <p:txBody>
            <a:bodyPr wrap="none" rtlCol="0">
              <a:spAutoFit/>
            </a:bodyPr>
            <a:lstStyle/>
            <a:p>
              <a:r>
                <a:rPr lang="de-DE" dirty="0" err="1" smtClean="0"/>
                <a:t>Searching</a:t>
              </a:r>
              <a:r>
                <a:rPr lang="de-DE" dirty="0" smtClean="0">
                  <a:solidFill>
                    <a:srgbClr val="FF0000"/>
                  </a:solidFill>
                </a:rPr>
                <a:t> …</a:t>
              </a:r>
              <a:endParaRPr lang="de-DE" dirty="0">
                <a:solidFill>
                  <a:srgbClr val="FF0000"/>
                </a:solidFill>
              </a:endParaRPr>
            </a:p>
          </p:txBody>
        </p:sp>
        <p:pic>
          <p:nvPicPr>
            <p:cNvPr id="10243" name="Picture 3" descr="C:\Users\d053119\Desktop\data_gear.png"/>
            <p:cNvPicPr>
              <a:picLocks noChangeAspect="1" noChangeArrowheads="1"/>
            </p:cNvPicPr>
            <p:nvPr/>
          </p:nvPicPr>
          <p:blipFill>
            <a:blip r:embed="rId3" cstate="print"/>
            <a:srcRect/>
            <a:stretch>
              <a:fillRect/>
            </a:stretch>
          </p:blipFill>
          <p:spPr bwMode="auto">
            <a:xfrm>
              <a:off x="2082096" y="4569144"/>
              <a:ext cx="376555" cy="376554"/>
            </a:xfrm>
            <a:prstGeom prst="rect">
              <a:avLst/>
            </a:prstGeom>
            <a:noFill/>
          </p:spPr>
        </p:pic>
        <p:pic>
          <p:nvPicPr>
            <p:cNvPr id="10244" name="Picture 4"/>
            <p:cNvPicPr>
              <a:picLocks noChangeAspect="1" noChangeArrowheads="1"/>
            </p:cNvPicPr>
            <p:nvPr/>
          </p:nvPicPr>
          <p:blipFill>
            <a:blip r:embed="rId4" cstate="print"/>
            <a:srcRect/>
            <a:stretch>
              <a:fillRect/>
            </a:stretch>
          </p:blipFill>
          <p:spPr bwMode="auto">
            <a:xfrm>
              <a:off x="1408748" y="2962275"/>
              <a:ext cx="3857625" cy="1466850"/>
            </a:xfrm>
            <a:prstGeom prst="rect">
              <a:avLst/>
            </a:prstGeom>
            <a:noFill/>
            <a:ln w="9525">
              <a:noFill/>
              <a:miter lim="800000"/>
              <a:headEnd/>
              <a:tailEnd/>
            </a:ln>
          </p:spPr>
        </p:pic>
      </p:grpSp>
      <p:pic>
        <p:nvPicPr>
          <p:cNvPr id="17410" name="Picture 2" descr="\\ddrsl010\internal\99_General_Area\Icon_Library\bd\48x48\shadow\money2.png"/>
          <p:cNvPicPr>
            <a:picLocks noChangeAspect="1" noChangeArrowheads="1"/>
          </p:cNvPicPr>
          <p:nvPr/>
        </p:nvPicPr>
        <p:blipFill>
          <a:blip r:embed="rId5" cstate="print"/>
          <a:srcRect/>
          <a:stretch>
            <a:fillRect/>
          </a:stretch>
        </p:blipFill>
        <p:spPr bwMode="auto">
          <a:xfrm>
            <a:off x="2012991" y="4865930"/>
            <a:ext cx="1353419" cy="1353419"/>
          </a:xfrm>
          <a:prstGeom prst="rect">
            <a:avLst/>
          </a:prstGeom>
          <a:noFill/>
        </p:spPr>
      </p:pic>
      <p:grpSp>
        <p:nvGrpSpPr>
          <p:cNvPr id="32" name="Group 31"/>
          <p:cNvGrpSpPr/>
          <p:nvPr/>
        </p:nvGrpSpPr>
        <p:grpSpPr>
          <a:xfrm>
            <a:off x="5144552" y="3351333"/>
            <a:ext cx="3675448" cy="2773451"/>
            <a:chOff x="5356795" y="3418756"/>
            <a:chExt cx="3675448" cy="2773451"/>
          </a:xfrm>
        </p:grpSpPr>
        <p:grpSp>
          <p:nvGrpSpPr>
            <p:cNvPr id="27" name="Group 26"/>
            <p:cNvGrpSpPr/>
            <p:nvPr/>
          </p:nvGrpSpPr>
          <p:grpSpPr>
            <a:xfrm>
              <a:off x="6102195" y="3588033"/>
              <a:ext cx="2340299" cy="2337492"/>
              <a:chOff x="4932046" y="3588033"/>
              <a:chExt cx="2340299" cy="2337492"/>
            </a:xfrm>
          </p:grpSpPr>
          <p:sp>
            <p:nvSpPr>
              <p:cNvPr id="23" name="Oval 22"/>
              <p:cNvSpPr/>
              <p:nvPr/>
            </p:nvSpPr>
            <p:spPr bwMode="gray">
              <a:xfrm>
                <a:off x="5714017" y="3588033"/>
                <a:ext cx="1558328" cy="1558328"/>
              </a:xfrm>
              <a:prstGeom prst="ellipse">
                <a:avLst/>
              </a:prstGeom>
              <a:solidFill>
                <a:schemeClr val="bg1">
                  <a:lumMod val="85000"/>
                </a:schemeClr>
              </a:solid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5" name="Oval 24"/>
              <p:cNvSpPr/>
              <p:nvPr/>
            </p:nvSpPr>
            <p:spPr bwMode="gray">
              <a:xfrm>
                <a:off x="4932046" y="3588033"/>
                <a:ext cx="1558328" cy="1558328"/>
              </a:xfrm>
              <a:prstGeom prst="ellipse">
                <a:avLst/>
              </a:prstGeom>
              <a:solidFill>
                <a:schemeClr val="bg1">
                  <a:lumMod val="85000"/>
                </a:schemeClr>
              </a:solid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6" name="Oval 25"/>
              <p:cNvSpPr/>
              <p:nvPr/>
            </p:nvSpPr>
            <p:spPr bwMode="gray">
              <a:xfrm>
                <a:off x="5350075" y="4367197"/>
                <a:ext cx="1558328" cy="1558328"/>
              </a:xfrm>
              <a:prstGeom prst="ellipse">
                <a:avLst/>
              </a:prstGeom>
              <a:solidFill>
                <a:schemeClr val="bg1">
                  <a:lumMod val="85000"/>
                </a:schemeClr>
              </a:solid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grpSp>
          <p:nvGrpSpPr>
            <p:cNvPr id="24" name="Group 23"/>
            <p:cNvGrpSpPr/>
            <p:nvPr/>
          </p:nvGrpSpPr>
          <p:grpSpPr>
            <a:xfrm>
              <a:off x="6102195" y="3588033"/>
              <a:ext cx="2340299" cy="2337492"/>
              <a:chOff x="4932046" y="3588033"/>
              <a:chExt cx="2340299" cy="2337492"/>
            </a:xfrm>
          </p:grpSpPr>
          <p:sp>
            <p:nvSpPr>
              <p:cNvPr id="14" name="Oval 13"/>
              <p:cNvSpPr/>
              <p:nvPr/>
            </p:nvSpPr>
            <p:spPr bwMode="gray">
              <a:xfrm>
                <a:off x="4932046" y="3588033"/>
                <a:ext cx="1558328" cy="1558328"/>
              </a:xfrm>
              <a:prstGeom prst="ellipse">
                <a:avLst/>
              </a:prstGeom>
              <a:no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Oval 19"/>
              <p:cNvSpPr/>
              <p:nvPr/>
            </p:nvSpPr>
            <p:spPr bwMode="gray">
              <a:xfrm>
                <a:off x="5350075" y="4367197"/>
                <a:ext cx="1558328" cy="1558328"/>
              </a:xfrm>
              <a:prstGeom prst="ellipse">
                <a:avLst/>
              </a:prstGeom>
              <a:no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1" name="Oval 20"/>
              <p:cNvSpPr/>
              <p:nvPr/>
            </p:nvSpPr>
            <p:spPr bwMode="gray">
              <a:xfrm>
                <a:off x="5714017" y="3588033"/>
                <a:ext cx="1558328" cy="1558328"/>
              </a:xfrm>
              <a:prstGeom prst="ellipse">
                <a:avLst/>
              </a:prstGeom>
              <a:noFill/>
              <a:ln w="127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8" name="TextBox 27"/>
            <p:cNvSpPr txBox="1"/>
            <p:nvPr/>
          </p:nvSpPr>
          <p:spPr>
            <a:xfrm>
              <a:off x="5356795" y="3418756"/>
              <a:ext cx="1490799" cy="338554"/>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err="1" smtClean="0">
                  <a:ea typeface="Arial Unicode MS" pitchFamily="34" charset="-128"/>
                  <a:cs typeface="Arial Unicode MS" pitchFamily="34" charset="-128"/>
                </a:rPr>
                <a:t>Effectiveness</a:t>
              </a:r>
              <a:endParaRPr lang="de-DE" sz="1600" kern="0" dirty="0" smtClean="0">
                <a:ea typeface="Arial Unicode MS" pitchFamily="34" charset="-128"/>
                <a:cs typeface="Arial Unicode MS" pitchFamily="34" charset="-128"/>
              </a:endParaRPr>
            </a:p>
          </p:txBody>
        </p:sp>
        <p:sp>
          <p:nvSpPr>
            <p:cNvPr id="29" name="TextBox 28"/>
            <p:cNvSpPr txBox="1"/>
            <p:nvPr/>
          </p:nvSpPr>
          <p:spPr>
            <a:xfrm>
              <a:off x="7852744" y="3432170"/>
              <a:ext cx="1179499" cy="338554"/>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Efficiency</a:t>
              </a:r>
            </a:p>
          </p:txBody>
        </p:sp>
        <p:sp>
          <p:nvSpPr>
            <p:cNvPr id="30" name="TextBox 29"/>
            <p:cNvSpPr txBox="1"/>
            <p:nvPr/>
          </p:nvSpPr>
          <p:spPr>
            <a:xfrm>
              <a:off x="6462241" y="5853653"/>
              <a:ext cx="1980253" cy="338554"/>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600" kern="0" dirty="0" smtClean="0">
                  <a:ea typeface="Arial Unicode MS" pitchFamily="34" charset="-128"/>
                  <a:cs typeface="Arial Unicode MS" pitchFamily="34" charset="-128"/>
                </a:rPr>
                <a:t>User </a:t>
              </a:r>
              <a:r>
                <a:rPr lang="de-DE" sz="1600" kern="0" dirty="0" err="1" smtClean="0">
                  <a:ea typeface="Arial Unicode MS" pitchFamily="34" charset="-128"/>
                  <a:cs typeface="Arial Unicode MS" pitchFamily="34" charset="-128"/>
                </a:rPr>
                <a:t>Satisfaction</a:t>
              </a:r>
              <a:endParaRPr lang="de-DE" sz="1600" kern="0" dirty="0" smtClean="0">
                <a:ea typeface="Arial Unicode MS" pitchFamily="34" charset="-128"/>
                <a:cs typeface="Arial Unicode MS" pitchFamily="34" charset="-128"/>
              </a:endParaRPr>
            </a:p>
          </p:txBody>
        </p:sp>
        <p:sp>
          <p:nvSpPr>
            <p:cNvPr id="31" name="TextBox 30"/>
            <p:cNvSpPr txBox="1"/>
            <p:nvPr/>
          </p:nvSpPr>
          <p:spPr>
            <a:xfrm>
              <a:off x="7092322" y="4410133"/>
              <a:ext cx="423100" cy="523220"/>
            </a:xfrm>
            <a:prstGeom prst="rect">
              <a:avLst/>
            </a:prstGeom>
            <a:noFill/>
          </p:spPr>
          <p:txBody>
            <a:bodyPr wrap="square" rtlCol="0">
              <a:spAutoFit/>
            </a:bodyPr>
            <a:lstStyle/>
            <a:p>
              <a:pPr fontAlgn="base">
                <a:spcBef>
                  <a:spcPct val="50000"/>
                </a:spcBef>
                <a:spcAft>
                  <a:spcPct val="0"/>
                </a:spcAft>
                <a:buClr>
                  <a:srgbClr val="F0AB00"/>
                </a:buClr>
                <a:buSzPct val="80000"/>
              </a:pPr>
              <a:r>
                <a:rPr lang="de-DE" sz="2800" b="1" kern="0" dirty="0" smtClean="0">
                  <a:ea typeface="Arial Unicode MS" pitchFamily="34" charset="-128"/>
                  <a:cs typeface="Arial Unicode MS" pitchFamily="34" charset="-128"/>
                </a:rPr>
                <a:t>?</a:t>
              </a: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Introduction</a:t>
            </a:r>
          </a:p>
        </p:txBody>
      </p:sp>
      <p:sp>
        <p:nvSpPr>
          <p:cNvPr id="8195" name="Rectangle 3"/>
          <p:cNvSpPr>
            <a:spLocks noGrp="1" noChangeArrowheads="1"/>
          </p:cNvSpPr>
          <p:nvPr>
            <p:ph type="body" sz="quarter" idx="10"/>
          </p:nvPr>
        </p:nvSpPr>
        <p:spPr>
          <a:xfrm>
            <a:off x="324000" y="1690687"/>
            <a:ext cx="8494713" cy="1357313"/>
          </a:xfrm>
          <a:solidFill>
            <a:schemeClr val="accent1"/>
          </a:solidFill>
          <a:ln w="50800">
            <a:solidFill>
              <a:schemeClr val="accent1">
                <a:lumMod val="50000"/>
              </a:schemeClr>
            </a:solidFill>
          </a:ln>
        </p:spPr>
        <p:txBody>
          <a:bodyPr vert="horz" lIns="72000" tIns="72000" rIns="72000" bIns="72000" rtlCol="0">
            <a:noAutofit/>
          </a:bodyPr>
          <a:lstStyle/>
          <a:p>
            <a:pPr lvl="1"/>
            <a:r>
              <a:rPr lang="en-US" sz="2000" dirty="0" smtClean="0"/>
              <a:t>“During the next three to five years, we [PwC] forecast a transformation of the enterprise data management function driven by explicit engagement with data semantics.” </a:t>
            </a:r>
          </a:p>
          <a:p>
            <a:pPr lvl="1" algn="r"/>
            <a:r>
              <a:rPr lang="en-US" sz="1400" dirty="0" smtClean="0"/>
              <a:t>PwC Technology Forecast, PwC, Spring 2009</a:t>
            </a:r>
          </a:p>
          <a:p>
            <a:pPr lvl="1"/>
            <a:endParaRPr lang="en-US" dirty="0" smtClean="0"/>
          </a:p>
        </p:txBody>
      </p:sp>
      <p:sp>
        <p:nvSpPr>
          <p:cNvPr id="5" name="Rectangle 3"/>
          <p:cNvSpPr txBox="1">
            <a:spLocks noChangeArrowheads="1"/>
          </p:cNvSpPr>
          <p:nvPr/>
        </p:nvSpPr>
        <p:spPr bwMode="gray">
          <a:xfrm>
            <a:off x="324000" y="3606800"/>
            <a:ext cx="8496000" cy="1765300"/>
          </a:xfrm>
          <a:prstGeom prst="rect">
            <a:avLst/>
          </a:prstGeom>
          <a:solidFill>
            <a:schemeClr val="accent1"/>
          </a:solidFill>
          <a:ln w="50800">
            <a:solidFill>
              <a:schemeClr val="accent1">
                <a:lumMod val="50000"/>
              </a:schemeClr>
            </a:solidFill>
          </a:ln>
        </p:spPr>
        <p:txBody>
          <a:bodyPr vert="horz" lIns="72000" tIns="72000" rIns="72000" bIns="72000" rtlCol="0">
            <a:noAutofit/>
          </a:bodyPr>
          <a:lstStyle/>
          <a:p>
            <a:pPr marL="0" marR="0" lvl="1" indent="0" algn="l" defTabSz="914400" rtl="0" eaLnBrk="1" fontAlgn="auto" latinLnBrk="0" hangingPunct="1">
              <a:lnSpc>
                <a:spcPct val="100000"/>
              </a:lnSpc>
              <a:spcBef>
                <a:spcPts val="500"/>
              </a:spcBef>
              <a:spcAft>
                <a:spcPts val="0"/>
              </a:spcAft>
              <a:buClr>
                <a:schemeClr val="accent1"/>
              </a:buClr>
              <a:buSzPct val="80000"/>
              <a:buFont typeface="Wingdings" pitchFamily="2" charset="2"/>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next generation of IT will be structured around unified information management, Enterprise-level, semantically aware search capabilities, and intelligent collaboration environments - all delivered through dynamic, personalized interfaces that are aware of context”. </a:t>
            </a:r>
          </a:p>
          <a:p>
            <a:pPr marL="0" lvl="1" algn="r">
              <a:spcBef>
                <a:spcPts val="500"/>
              </a:spcBef>
              <a:buClr>
                <a:schemeClr val="accent1"/>
              </a:buClr>
              <a:buFont typeface="Wingdings" pitchFamily="2" charset="2"/>
              <a:buNone/>
            </a:pPr>
            <a:r>
              <a:rPr kumimoji="0" lang="en-US" sz="1400" b="0" i="0" u="none" strike="noStrike" kern="1200" cap="none" spc="0" normalizeH="0" baseline="0" noProof="0" dirty="0" smtClean="0">
                <a:ln>
                  <a:noFill/>
                </a:ln>
                <a:solidFill>
                  <a:schemeClr val="tx1"/>
                </a:solidFill>
                <a:effectLst/>
                <a:uLnTx/>
                <a:uFillTx/>
                <a:latin typeface="+mn-lt"/>
                <a:ea typeface="+mn-ea"/>
                <a:cs typeface="+mn-cs"/>
              </a:rPr>
              <a:t>Final Demand driven Mapping </a:t>
            </a:r>
            <a:r>
              <a:rPr kumimoji="0" lang="en-US" sz="1400" b="0" i="0" u="none" strike="noStrike" kern="1200" cap="none" spc="0" normalizeH="0" baseline="0" noProof="0" dirty="0" err="1" smtClean="0">
                <a:ln>
                  <a:noFill/>
                </a:ln>
                <a:solidFill>
                  <a:schemeClr val="tx1"/>
                </a:solidFill>
                <a:effectLst/>
                <a:uLnTx/>
                <a:uFillTx/>
                <a:latin typeface="+mn-lt"/>
                <a:ea typeface="+mn-ea"/>
                <a:cs typeface="+mn-cs"/>
              </a:rPr>
              <a:t>Report,research</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project value-it, 02/2010</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 </a:t>
            </a:r>
            <a:endParaRPr kumimoji="0" lang="de-DE" sz="18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35158835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#4: Educational </a:t>
            </a:r>
            <a:r>
              <a:rPr lang="de-DE" dirty="0" err="1" smtClean="0"/>
              <a:t>Challenges</a:t>
            </a:r>
            <a:r>
              <a:rPr lang="de-DE" dirty="0" smtClean="0"/>
              <a:t> </a:t>
            </a:r>
            <a:endParaRPr lang="de-DE" dirty="0"/>
          </a:p>
        </p:txBody>
      </p:sp>
      <p:pic>
        <p:nvPicPr>
          <p:cNvPr id="5" name="Picture 2" descr="\\ddrsl010\internal\99_General_Area\Icon_Library\bd\48x48\shadow\graduate.png"/>
          <p:cNvPicPr>
            <a:picLocks noChangeAspect="1" noChangeArrowheads="1"/>
          </p:cNvPicPr>
          <p:nvPr/>
        </p:nvPicPr>
        <p:blipFill>
          <a:blip r:embed="rId3" cstate="print"/>
          <a:srcRect/>
          <a:stretch>
            <a:fillRect/>
          </a:stretch>
        </p:blipFill>
        <p:spPr bwMode="auto">
          <a:xfrm>
            <a:off x="4089597" y="1988816"/>
            <a:ext cx="964803" cy="964803"/>
          </a:xfrm>
          <a:prstGeom prst="rect">
            <a:avLst/>
          </a:prstGeom>
          <a:noFill/>
        </p:spPr>
      </p:pic>
      <p:pic>
        <p:nvPicPr>
          <p:cNvPr id="6" name="Picture 6" descr="\\ddrsl010\internal\99_General_Area\Icon_Library\bd\48x48\shadow\businessman2.png"/>
          <p:cNvPicPr>
            <a:picLocks noChangeAspect="1" noChangeArrowheads="1"/>
          </p:cNvPicPr>
          <p:nvPr/>
        </p:nvPicPr>
        <p:blipFill>
          <a:blip r:embed="rId4" cstate="print"/>
          <a:srcRect/>
          <a:stretch>
            <a:fillRect/>
          </a:stretch>
        </p:blipFill>
        <p:spPr bwMode="auto">
          <a:xfrm>
            <a:off x="6222602" y="5164542"/>
            <a:ext cx="964803" cy="964803"/>
          </a:xfrm>
          <a:prstGeom prst="rect">
            <a:avLst/>
          </a:prstGeom>
          <a:noFill/>
        </p:spPr>
      </p:pic>
      <p:pic>
        <p:nvPicPr>
          <p:cNvPr id="7" name="Picture 8" descr="\\ddrsl010\internal\99_General_Area\Icon_Library\bd\48x48\shadow\businessman.png"/>
          <p:cNvPicPr>
            <a:picLocks noChangeAspect="1" noChangeArrowheads="1"/>
          </p:cNvPicPr>
          <p:nvPr/>
        </p:nvPicPr>
        <p:blipFill>
          <a:blip r:embed="rId5" cstate="print"/>
          <a:srcRect/>
          <a:stretch>
            <a:fillRect/>
          </a:stretch>
        </p:blipFill>
        <p:spPr bwMode="auto">
          <a:xfrm>
            <a:off x="7272344" y="5164542"/>
            <a:ext cx="964803" cy="964803"/>
          </a:xfrm>
          <a:prstGeom prst="rect">
            <a:avLst/>
          </a:prstGeom>
          <a:noFill/>
        </p:spPr>
      </p:pic>
      <p:pic>
        <p:nvPicPr>
          <p:cNvPr id="8" name="Picture 10" descr="\\ddrsl010\internal\99_General_Area\Icon_Library\op\48x48\shadow\dude3.png"/>
          <p:cNvPicPr>
            <a:picLocks noChangeAspect="1" noChangeArrowheads="1"/>
          </p:cNvPicPr>
          <p:nvPr/>
        </p:nvPicPr>
        <p:blipFill>
          <a:blip r:embed="rId6" cstate="print"/>
          <a:srcRect/>
          <a:stretch>
            <a:fillRect/>
          </a:stretch>
        </p:blipFill>
        <p:spPr bwMode="auto">
          <a:xfrm>
            <a:off x="2100254" y="5164542"/>
            <a:ext cx="964803" cy="964803"/>
          </a:xfrm>
          <a:prstGeom prst="rect">
            <a:avLst/>
          </a:prstGeom>
          <a:noFill/>
        </p:spPr>
      </p:pic>
      <p:pic>
        <p:nvPicPr>
          <p:cNvPr id="9" name="Picture 12" descr="\\ddrsl010\internal\99_General_Area\Icon_Library\op\48x48\shadow\user3.png"/>
          <p:cNvPicPr>
            <a:picLocks noChangeAspect="1" noChangeArrowheads="1"/>
          </p:cNvPicPr>
          <p:nvPr/>
        </p:nvPicPr>
        <p:blipFill>
          <a:blip r:embed="rId7" cstate="print"/>
          <a:srcRect/>
          <a:stretch>
            <a:fillRect/>
          </a:stretch>
        </p:blipFill>
        <p:spPr bwMode="auto">
          <a:xfrm>
            <a:off x="5176756" y="5173983"/>
            <a:ext cx="964803" cy="964803"/>
          </a:xfrm>
          <a:prstGeom prst="rect">
            <a:avLst/>
          </a:prstGeom>
          <a:noFill/>
        </p:spPr>
      </p:pic>
      <p:pic>
        <p:nvPicPr>
          <p:cNvPr id="10" name="Picture 14" descr="\\ddrsl010\internal\99_General_Area\Icon_Library\op\48x48\shadow\user1.png"/>
          <p:cNvPicPr>
            <a:picLocks noChangeAspect="1" noChangeArrowheads="1"/>
          </p:cNvPicPr>
          <p:nvPr/>
        </p:nvPicPr>
        <p:blipFill>
          <a:blip r:embed="rId8" cstate="print"/>
          <a:srcRect/>
          <a:stretch>
            <a:fillRect/>
          </a:stretch>
        </p:blipFill>
        <p:spPr bwMode="auto">
          <a:xfrm>
            <a:off x="957254" y="5164542"/>
            <a:ext cx="964803" cy="964803"/>
          </a:xfrm>
          <a:prstGeom prst="rect">
            <a:avLst/>
          </a:prstGeom>
          <a:noFill/>
        </p:spPr>
      </p:pic>
      <p:pic>
        <p:nvPicPr>
          <p:cNvPr id="11" name="Picture 16" descr="\\ddrsl010\internal\99_General_Area\Icon_Library\op\48x48\shadow\user2.png"/>
          <p:cNvPicPr>
            <a:picLocks noChangeAspect="1" noChangeArrowheads="1"/>
          </p:cNvPicPr>
          <p:nvPr/>
        </p:nvPicPr>
        <p:blipFill>
          <a:blip r:embed="rId9" cstate="print"/>
          <a:srcRect/>
          <a:stretch>
            <a:fillRect/>
          </a:stretch>
        </p:blipFill>
        <p:spPr bwMode="auto">
          <a:xfrm>
            <a:off x="3131815" y="5164542"/>
            <a:ext cx="964803" cy="964803"/>
          </a:xfrm>
          <a:prstGeom prst="rect">
            <a:avLst/>
          </a:prstGeom>
          <a:noFill/>
        </p:spPr>
      </p:pic>
      <p:pic>
        <p:nvPicPr>
          <p:cNvPr id="12" name="Picture 19" descr="\\ddrsl010\internal\99_General_Area\Icon_Library\op\48x48\shadow\worker.png"/>
          <p:cNvPicPr>
            <a:picLocks noChangeAspect="1" noChangeArrowheads="1"/>
          </p:cNvPicPr>
          <p:nvPr/>
        </p:nvPicPr>
        <p:blipFill>
          <a:blip r:embed="rId10" cstate="print"/>
          <a:srcRect/>
          <a:stretch>
            <a:fillRect/>
          </a:stretch>
        </p:blipFill>
        <p:spPr bwMode="auto">
          <a:xfrm>
            <a:off x="4156707" y="5173983"/>
            <a:ext cx="964803" cy="964803"/>
          </a:xfrm>
          <a:prstGeom prst="rect">
            <a:avLst/>
          </a:prstGeom>
          <a:noFill/>
        </p:spPr>
      </p:pic>
      <p:cxnSp>
        <p:nvCxnSpPr>
          <p:cNvPr id="13" name="Straight Arrow Connector 12"/>
          <p:cNvCxnSpPr/>
          <p:nvPr/>
        </p:nvCxnSpPr>
        <p:spPr>
          <a:xfrm flipV="1">
            <a:off x="2411724" y="3248977"/>
            <a:ext cx="2160276" cy="1620209"/>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14455" y="3248977"/>
            <a:ext cx="3157545" cy="1620208"/>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flipH="1" flipV="1">
            <a:off x="3311838" y="3609024"/>
            <a:ext cx="1620208" cy="900115"/>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flipH="1" flipV="1">
            <a:off x="3761897" y="4059081"/>
            <a:ext cx="1620210" cy="2"/>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6200000" flipV="1">
            <a:off x="4301967" y="3519013"/>
            <a:ext cx="1620208" cy="1080136"/>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4572003" y="3248977"/>
            <a:ext cx="3060388" cy="1620210"/>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a:off x="4572000" y="3248977"/>
            <a:ext cx="2160278" cy="1620208"/>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#4: Educational </a:t>
            </a:r>
            <a:r>
              <a:rPr lang="de-DE" dirty="0" err="1" smtClean="0"/>
              <a:t>Challenges</a:t>
            </a:r>
            <a:r>
              <a:rPr lang="de-DE" dirty="0" smtClean="0"/>
              <a:t> </a:t>
            </a:r>
            <a:endParaRPr lang="de-DE" dirty="0"/>
          </a:p>
        </p:txBody>
      </p:sp>
      <p:pic>
        <p:nvPicPr>
          <p:cNvPr id="6" name="Picture 6" descr="\\ddrsl010\internal\99_General_Area\Icon_Library\bd\48x48\shadow\businessman2.png"/>
          <p:cNvPicPr>
            <a:picLocks noChangeAspect="1" noChangeArrowheads="1"/>
          </p:cNvPicPr>
          <p:nvPr/>
        </p:nvPicPr>
        <p:blipFill>
          <a:blip r:embed="rId3" cstate="print"/>
          <a:srcRect/>
          <a:stretch>
            <a:fillRect/>
          </a:stretch>
        </p:blipFill>
        <p:spPr bwMode="auto">
          <a:xfrm>
            <a:off x="6382880" y="5209502"/>
            <a:ext cx="964803" cy="964803"/>
          </a:xfrm>
          <a:prstGeom prst="rect">
            <a:avLst/>
          </a:prstGeom>
          <a:noFill/>
        </p:spPr>
      </p:pic>
      <p:pic>
        <p:nvPicPr>
          <p:cNvPr id="7" name="Picture 8" descr="\\ddrsl010\internal\99_General_Area\Icon_Library\bd\48x48\shadow\businessman.png"/>
          <p:cNvPicPr>
            <a:picLocks noChangeAspect="1" noChangeArrowheads="1"/>
          </p:cNvPicPr>
          <p:nvPr/>
        </p:nvPicPr>
        <p:blipFill>
          <a:blip r:embed="rId4" cstate="print"/>
          <a:srcRect/>
          <a:stretch>
            <a:fillRect/>
          </a:stretch>
        </p:blipFill>
        <p:spPr bwMode="auto">
          <a:xfrm>
            <a:off x="7432622" y="5209502"/>
            <a:ext cx="964803" cy="964803"/>
          </a:xfrm>
          <a:prstGeom prst="rect">
            <a:avLst/>
          </a:prstGeom>
          <a:noFill/>
        </p:spPr>
      </p:pic>
      <p:pic>
        <p:nvPicPr>
          <p:cNvPr id="8" name="Picture 10" descr="\\ddrsl010\internal\99_General_Area\Icon_Library\op\48x48\shadow\dude3.png"/>
          <p:cNvPicPr>
            <a:picLocks noChangeAspect="1" noChangeArrowheads="1"/>
          </p:cNvPicPr>
          <p:nvPr/>
        </p:nvPicPr>
        <p:blipFill>
          <a:blip r:embed="rId5" cstate="print"/>
          <a:srcRect/>
          <a:stretch>
            <a:fillRect/>
          </a:stretch>
        </p:blipFill>
        <p:spPr bwMode="auto">
          <a:xfrm>
            <a:off x="2051720" y="5164542"/>
            <a:ext cx="964803" cy="964803"/>
          </a:xfrm>
          <a:prstGeom prst="rect">
            <a:avLst/>
          </a:prstGeom>
          <a:noFill/>
        </p:spPr>
      </p:pic>
      <p:pic>
        <p:nvPicPr>
          <p:cNvPr id="9" name="Picture 12" descr="\\ddrsl010\internal\99_General_Area\Icon_Library\op\48x48\shadow\user3.png"/>
          <p:cNvPicPr>
            <a:picLocks noChangeAspect="1" noChangeArrowheads="1"/>
          </p:cNvPicPr>
          <p:nvPr/>
        </p:nvPicPr>
        <p:blipFill>
          <a:blip r:embed="rId6" cstate="print"/>
          <a:srcRect/>
          <a:stretch>
            <a:fillRect/>
          </a:stretch>
        </p:blipFill>
        <p:spPr bwMode="auto">
          <a:xfrm>
            <a:off x="5337034" y="5209502"/>
            <a:ext cx="964803" cy="964803"/>
          </a:xfrm>
          <a:prstGeom prst="rect">
            <a:avLst/>
          </a:prstGeom>
          <a:noFill/>
        </p:spPr>
      </p:pic>
      <p:pic>
        <p:nvPicPr>
          <p:cNvPr id="10" name="Picture 14" descr="\\ddrsl010\internal\99_General_Area\Icon_Library\op\48x48\shadow\user1.png"/>
          <p:cNvPicPr>
            <a:picLocks noChangeAspect="1" noChangeArrowheads="1"/>
          </p:cNvPicPr>
          <p:nvPr/>
        </p:nvPicPr>
        <p:blipFill>
          <a:blip r:embed="rId7" cstate="print"/>
          <a:srcRect/>
          <a:stretch>
            <a:fillRect/>
          </a:stretch>
        </p:blipFill>
        <p:spPr bwMode="auto">
          <a:xfrm>
            <a:off x="957254" y="5164542"/>
            <a:ext cx="964803" cy="964803"/>
          </a:xfrm>
          <a:prstGeom prst="rect">
            <a:avLst/>
          </a:prstGeom>
          <a:noFill/>
        </p:spPr>
      </p:pic>
      <p:pic>
        <p:nvPicPr>
          <p:cNvPr id="11" name="Picture 16" descr="\\ddrsl010\internal\99_General_Area\Icon_Library\op\48x48\shadow\user2.png"/>
          <p:cNvPicPr>
            <a:picLocks noChangeAspect="1" noChangeArrowheads="1"/>
          </p:cNvPicPr>
          <p:nvPr/>
        </p:nvPicPr>
        <p:blipFill>
          <a:blip r:embed="rId8" cstate="print"/>
          <a:srcRect/>
          <a:stretch>
            <a:fillRect/>
          </a:stretch>
        </p:blipFill>
        <p:spPr bwMode="auto">
          <a:xfrm>
            <a:off x="3131815" y="5164542"/>
            <a:ext cx="964803" cy="964803"/>
          </a:xfrm>
          <a:prstGeom prst="rect">
            <a:avLst/>
          </a:prstGeom>
          <a:noFill/>
        </p:spPr>
      </p:pic>
      <p:pic>
        <p:nvPicPr>
          <p:cNvPr id="12" name="Picture 19" descr="\\ddrsl010\internal\99_General_Area\Icon_Library\op\48x48\shadow\worker.png"/>
          <p:cNvPicPr>
            <a:picLocks noChangeAspect="1" noChangeArrowheads="1"/>
          </p:cNvPicPr>
          <p:nvPr/>
        </p:nvPicPr>
        <p:blipFill>
          <a:blip r:embed="rId9" cstate="print"/>
          <a:srcRect/>
          <a:stretch>
            <a:fillRect/>
          </a:stretch>
        </p:blipFill>
        <p:spPr bwMode="auto">
          <a:xfrm>
            <a:off x="4316985" y="5173983"/>
            <a:ext cx="964803" cy="964803"/>
          </a:xfrm>
          <a:prstGeom prst="rect">
            <a:avLst/>
          </a:prstGeom>
          <a:noFill/>
        </p:spPr>
      </p:pic>
      <p:cxnSp>
        <p:nvCxnSpPr>
          <p:cNvPr id="13" name="Straight Arrow Connector 12"/>
          <p:cNvCxnSpPr>
            <a:endCxn id="1026" idx="2"/>
          </p:cNvCxnSpPr>
          <p:nvPr/>
        </p:nvCxnSpPr>
        <p:spPr>
          <a:xfrm rot="16200000" flipV="1">
            <a:off x="1880127" y="3749223"/>
            <a:ext cx="1318082" cy="15052"/>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1026" idx="2"/>
          </p:cNvCxnSpPr>
          <p:nvPr/>
        </p:nvCxnSpPr>
        <p:spPr>
          <a:xfrm rot="5400000" flipH="1" flipV="1">
            <a:off x="1340057" y="3224206"/>
            <a:ext cx="1318083" cy="1065088"/>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026" idx="2"/>
          </p:cNvCxnSpPr>
          <p:nvPr/>
        </p:nvCxnSpPr>
        <p:spPr>
          <a:xfrm rot="16200000" flipV="1">
            <a:off x="2420195" y="3209155"/>
            <a:ext cx="1318082" cy="1095188"/>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802643" y="3068960"/>
            <a:ext cx="1721959" cy="1310227"/>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5400000" flipH="1" flipV="1">
            <a:off x="5538474" y="3393062"/>
            <a:ext cx="1310225" cy="662027"/>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0800000">
            <a:off x="6524600" y="3068961"/>
            <a:ext cx="1422776" cy="1310227"/>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6200000" flipV="1">
            <a:off x="6035761" y="3557800"/>
            <a:ext cx="1310226" cy="332548"/>
          </a:xfrm>
          <a:prstGeom prst="straightConnector1">
            <a:avLst/>
          </a:prstGeom>
          <a:ln w="19050">
            <a:solidFill>
              <a:schemeClr val="tx1"/>
            </a:solidFill>
            <a:headEnd type="stealth" w="lg" len="lg"/>
            <a:tailEnd type="none"/>
          </a:ln>
        </p:spPr>
        <p:style>
          <a:lnRef idx="1">
            <a:schemeClr val="accent1"/>
          </a:lnRef>
          <a:fillRef idx="0">
            <a:schemeClr val="accent1"/>
          </a:fillRef>
          <a:effectRef idx="0">
            <a:schemeClr val="accent1"/>
          </a:effectRef>
          <a:fontRef idx="minor">
            <a:schemeClr val="tx1"/>
          </a:fontRef>
        </p:style>
      </p:cxnSp>
      <p:sp>
        <p:nvSpPr>
          <p:cNvPr id="18" name=" 3"/>
          <p:cNvSpPr/>
          <p:nvPr/>
        </p:nvSpPr>
        <p:spPr>
          <a:xfrm>
            <a:off x="971600" y="4415790"/>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1026" name="Picture 2"/>
          <p:cNvPicPr>
            <a:picLocks noChangeAspect="1" noChangeArrowheads="1"/>
          </p:cNvPicPr>
          <p:nvPr/>
        </p:nvPicPr>
        <p:blipFill>
          <a:blip r:embed="rId10" cstate="print"/>
          <a:srcRect/>
          <a:stretch>
            <a:fillRect/>
          </a:stretch>
        </p:blipFill>
        <p:spPr bwMode="auto">
          <a:xfrm>
            <a:off x="1256369" y="1575393"/>
            <a:ext cx="2550546" cy="1522315"/>
          </a:xfrm>
          <a:prstGeom prst="rect">
            <a:avLst/>
          </a:prstGeom>
          <a:noFill/>
          <a:ln w="9525">
            <a:solidFill>
              <a:schemeClr val="tx1"/>
            </a:solidFill>
            <a:miter lim="800000"/>
            <a:headEnd/>
            <a:tailEnd/>
          </a:ln>
        </p:spPr>
      </p:pic>
      <p:sp>
        <p:nvSpPr>
          <p:cNvPr id="22" name=" 3"/>
          <p:cNvSpPr/>
          <p:nvPr/>
        </p:nvSpPr>
        <p:spPr>
          <a:xfrm>
            <a:off x="2051720" y="4415790"/>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23" name=" 3"/>
          <p:cNvSpPr/>
          <p:nvPr/>
        </p:nvSpPr>
        <p:spPr>
          <a:xfrm>
            <a:off x="3131815" y="4415790"/>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33" name="Picture 2"/>
          <p:cNvPicPr>
            <a:picLocks noChangeAspect="1" noChangeArrowheads="1"/>
          </p:cNvPicPr>
          <p:nvPr/>
        </p:nvPicPr>
        <p:blipFill>
          <a:blip r:embed="rId11" cstate="print"/>
          <a:srcRect/>
          <a:stretch>
            <a:fillRect/>
          </a:stretch>
        </p:blipFill>
        <p:spPr bwMode="auto">
          <a:xfrm>
            <a:off x="4889468" y="1493785"/>
            <a:ext cx="2117418" cy="1438807"/>
          </a:xfrm>
          <a:prstGeom prst="rect">
            <a:avLst/>
          </a:prstGeom>
          <a:noFill/>
          <a:ln w="9525">
            <a:solidFill>
              <a:schemeClr val="tx1"/>
            </a:solidFill>
            <a:miter lim="800000"/>
            <a:headEnd/>
            <a:tailEnd/>
          </a:ln>
        </p:spPr>
      </p:pic>
      <p:sp>
        <p:nvSpPr>
          <p:cNvPr id="44" name=" 3"/>
          <p:cNvSpPr/>
          <p:nvPr/>
        </p:nvSpPr>
        <p:spPr>
          <a:xfrm>
            <a:off x="4317940" y="4415790"/>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5" name=" 3"/>
          <p:cNvSpPr/>
          <p:nvPr/>
        </p:nvSpPr>
        <p:spPr>
          <a:xfrm>
            <a:off x="5382090" y="4415790"/>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6" name=" 3"/>
          <p:cNvSpPr/>
          <p:nvPr/>
        </p:nvSpPr>
        <p:spPr>
          <a:xfrm>
            <a:off x="7356688" y="4447782"/>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sp>
        <p:nvSpPr>
          <p:cNvPr id="47" name=" 3"/>
          <p:cNvSpPr/>
          <p:nvPr/>
        </p:nvSpPr>
        <p:spPr>
          <a:xfrm>
            <a:off x="6382880" y="4447782"/>
            <a:ext cx="873447" cy="716760"/>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pic>
        <p:nvPicPr>
          <p:cNvPr id="2050" name="Picture 2"/>
          <p:cNvPicPr>
            <a:picLocks noChangeAspect="1" noChangeArrowheads="1"/>
          </p:cNvPicPr>
          <p:nvPr/>
        </p:nvPicPr>
        <p:blipFill>
          <a:blip r:embed="rId12" cstate="print"/>
          <a:srcRect/>
          <a:stretch>
            <a:fillRect/>
          </a:stretch>
        </p:blipFill>
        <p:spPr bwMode="auto">
          <a:xfrm>
            <a:off x="6475328" y="2033845"/>
            <a:ext cx="2028455" cy="103511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78715" y="1"/>
            <a:ext cx="9222716" cy="6858000"/>
          </a:xfrm>
          <a:prstGeom prst="rect">
            <a:avLst/>
          </a:prstGeom>
          <a:noFill/>
          <a:ln w="9525">
            <a:noFill/>
            <a:miter lim="800000"/>
            <a:headEnd/>
            <a:tailEnd/>
          </a:ln>
        </p:spPr>
      </p:pic>
      <p:grpSp>
        <p:nvGrpSpPr>
          <p:cNvPr id="2" name="Group 11"/>
          <p:cNvGrpSpPr/>
          <p:nvPr/>
        </p:nvGrpSpPr>
        <p:grpSpPr>
          <a:xfrm>
            <a:off x="571500" y="3367876"/>
            <a:ext cx="8092376" cy="2554545"/>
            <a:chOff x="2209800" y="1365831"/>
            <a:chExt cx="5029200" cy="2554545"/>
          </a:xfrm>
        </p:grpSpPr>
        <p:sp>
          <p:nvSpPr>
            <p:cNvPr id="10" name="Rounded Rectangle 9"/>
            <p:cNvSpPr/>
            <p:nvPr/>
          </p:nvSpPr>
          <p:spPr>
            <a:xfrm>
              <a:off x="2209800" y="1421186"/>
              <a:ext cx="5029200" cy="2443835"/>
            </a:xfrm>
            <a:prstGeom prst="round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 Box 26"/>
            <p:cNvSpPr txBox="1">
              <a:spLocks noChangeArrowheads="1"/>
            </p:cNvSpPr>
            <p:nvPr/>
          </p:nvSpPr>
          <p:spPr bwMode="auto">
            <a:xfrm>
              <a:off x="2388711" y="1365831"/>
              <a:ext cx="4671379" cy="2554545"/>
            </a:xfrm>
            <a:prstGeom prst="rect">
              <a:avLst/>
            </a:prstGeom>
            <a:noFill/>
            <a:ln w="9525">
              <a:noFill/>
              <a:miter lim="800000"/>
              <a:headEnd/>
              <a:tailEnd/>
            </a:ln>
          </p:spPr>
          <p:txBody>
            <a:bodyPr wrap="square">
              <a:spAutoFit/>
            </a:bodyPr>
            <a:lstStyle/>
            <a:p>
              <a:pPr algn="ctr"/>
              <a:r>
                <a:rPr lang="de-DE" sz="8000" dirty="0" err="1" smtClean="0">
                  <a:latin typeface="+mj-lt"/>
                </a:rPr>
                <a:t>Buy</a:t>
              </a:r>
              <a:r>
                <a:rPr lang="de-DE" sz="8000" dirty="0" smtClean="0">
                  <a:latin typeface="+mj-lt"/>
                </a:rPr>
                <a:t>-In </a:t>
              </a:r>
              <a:r>
                <a:rPr lang="de-DE" sz="8000" dirty="0" err="1" smtClean="0">
                  <a:latin typeface="+mj-lt"/>
                </a:rPr>
                <a:t>for</a:t>
              </a:r>
              <a:r>
                <a:rPr lang="de-DE" sz="8000" dirty="0" smtClean="0">
                  <a:latin typeface="+mj-lt"/>
                </a:rPr>
                <a:t> ICCS</a:t>
              </a:r>
            </a:p>
          </p:txBody>
        </p:sp>
      </p:grpSp>
      <p:sp>
        <p:nvSpPr>
          <p:cNvPr id="15" name="Rectangle 14"/>
          <p:cNvSpPr/>
          <p:nvPr/>
        </p:nvSpPr>
        <p:spPr>
          <a:xfrm>
            <a:off x="35624" y="6451350"/>
            <a:ext cx="5747658" cy="246221"/>
          </a:xfrm>
          <a:prstGeom prst="rect">
            <a:avLst/>
          </a:prstGeom>
        </p:spPr>
        <p:txBody>
          <a:bodyPr wrap="square">
            <a:spAutoFit/>
          </a:bodyPr>
          <a:lstStyle/>
          <a:p>
            <a:r>
              <a:rPr lang="de-DE" sz="1000" dirty="0" err="1" smtClean="0">
                <a:solidFill>
                  <a:schemeClr val="bg1">
                    <a:lumMod val="65000"/>
                  </a:schemeClr>
                </a:solidFill>
              </a:rPr>
              <a:t>Photo</a:t>
            </a:r>
            <a:r>
              <a:rPr lang="de-DE" sz="1000" dirty="0" smtClean="0">
                <a:solidFill>
                  <a:schemeClr val="bg1">
                    <a:lumMod val="65000"/>
                  </a:schemeClr>
                </a:solidFill>
              </a:rPr>
              <a:t>: http://www.morguefile.com/archive/display/196927</a:t>
            </a:r>
            <a:endParaRPr lang="de-DE" sz="1000" dirty="0">
              <a:solidFill>
                <a:schemeClr val="bg1">
                  <a:lumMod val="6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de-DE" dirty="0" err="1" smtClean="0"/>
              <a:t>Buy</a:t>
            </a:r>
            <a:r>
              <a:rPr lang="de-DE" dirty="0" smtClean="0"/>
              <a:t>-In </a:t>
            </a:r>
            <a:r>
              <a:rPr lang="de-DE" dirty="0" err="1" smtClean="0"/>
              <a:t>for</a:t>
            </a:r>
            <a:r>
              <a:rPr lang="de-DE" dirty="0" smtClean="0"/>
              <a:t> ICCS?</a:t>
            </a:r>
            <a:r>
              <a:rPr lang="en-US" dirty="0" smtClean="0"/>
              <a:t/>
            </a:r>
            <a:br>
              <a:rPr lang="en-US" dirty="0" smtClean="0"/>
            </a:br>
            <a:endParaRPr lang="en-US" dirty="0" smtClean="0"/>
          </a:p>
        </p:txBody>
      </p:sp>
      <p:sp>
        <p:nvSpPr>
          <p:cNvPr id="7" name="Text Placeholder 3"/>
          <p:cNvSpPr>
            <a:spLocks noGrp="1"/>
          </p:cNvSpPr>
          <p:nvPr>
            <p:ph type="body" sz="quarter" idx="4294967295"/>
          </p:nvPr>
        </p:nvSpPr>
        <p:spPr>
          <a:xfrm>
            <a:off x="144585" y="1715110"/>
            <a:ext cx="4112380" cy="4787289"/>
          </a:xfrm>
          <a:solidFill>
            <a:schemeClr val="bg1">
              <a:lumMod val="85000"/>
            </a:schemeClr>
          </a:solidFill>
          <a:ln w="38100">
            <a:solidFill>
              <a:schemeClr val="bg1"/>
            </a:solidFill>
          </a:ln>
        </p:spPr>
        <p:txBody>
          <a:bodyPr lIns="90000" tIns="90000" rIns="90000" bIns="90000">
            <a:noAutofit/>
          </a:bodyPr>
          <a:lstStyle/>
          <a:p>
            <a:pPr marL="180000" lvl="2">
              <a:buNone/>
              <a:defRPr/>
            </a:pPr>
            <a:endParaRPr lang="en-US" sz="1400" dirty="0" smtClean="0"/>
          </a:p>
        </p:txBody>
      </p:sp>
      <p:sp>
        <p:nvSpPr>
          <p:cNvPr id="6" name="Text Placeholder 5"/>
          <p:cNvSpPr>
            <a:spLocks noGrp="1"/>
          </p:cNvSpPr>
          <p:nvPr>
            <p:ph type="body" sz="quarter" idx="4294967295"/>
          </p:nvPr>
        </p:nvSpPr>
        <p:spPr>
          <a:xfrm>
            <a:off x="4662610" y="1715111"/>
            <a:ext cx="4319588" cy="4787288"/>
          </a:xfrm>
          <a:solidFill>
            <a:schemeClr val="bg1">
              <a:lumMod val="85000"/>
            </a:schemeClr>
          </a:solidFill>
          <a:ln w="38100">
            <a:solidFill>
              <a:schemeClr val="bg1"/>
            </a:solidFill>
          </a:ln>
        </p:spPr>
        <p:txBody>
          <a:bodyPr lIns="90000" tIns="90000" rIns="90000" bIns="90000">
            <a:noAutofit/>
          </a:bodyPr>
          <a:lstStyle/>
          <a:p>
            <a:pPr marL="180000" lvl="2">
              <a:buNone/>
              <a:defRPr/>
            </a:pPr>
            <a:endParaRPr lang="en-US" dirty="0" smtClean="0"/>
          </a:p>
        </p:txBody>
      </p:sp>
      <p:sp>
        <p:nvSpPr>
          <p:cNvPr id="10245" name="Rectangle 4"/>
          <p:cNvSpPr>
            <a:spLocks noChangeArrowheads="1"/>
          </p:cNvSpPr>
          <p:nvPr/>
        </p:nvSpPr>
        <p:spPr bwMode="gray">
          <a:xfrm>
            <a:off x="4662610" y="1365861"/>
            <a:ext cx="4321175" cy="360362"/>
          </a:xfrm>
          <a:prstGeom prst="rect">
            <a:avLst/>
          </a:prstGeom>
          <a:solidFill>
            <a:srgbClr val="44697D"/>
          </a:solidFill>
          <a:ln w="38100" algn="ctr">
            <a:solidFill>
              <a:schemeClr val="bg1"/>
            </a:solidFill>
            <a:miter lim="800000"/>
            <a:headEnd/>
            <a:tailEnd/>
          </a:ln>
        </p:spPr>
        <p:txBody>
          <a:bodyPr lIns="90000" tIns="46800" rIns="90000" bIns="46800" anchor="ctr"/>
          <a:lstStyle/>
          <a:p>
            <a:pPr algn="l"/>
            <a:r>
              <a:rPr lang="en-US" altLang="ja-JP" sz="1800" dirty="0" smtClean="0">
                <a:solidFill>
                  <a:schemeClr val="bg1"/>
                </a:solidFill>
                <a:ea typeface="ＭＳ Ｐゴシック" pitchFamily="34" charset="-128"/>
              </a:rPr>
              <a:t> … to action</a:t>
            </a:r>
            <a:endParaRPr lang="en-US" sz="1400" dirty="0">
              <a:solidFill>
                <a:schemeClr val="bg1"/>
              </a:solidFill>
              <a:ea typeface="ＭＳ Ｐゴシック" pitchFamily="34" charset="-128"/>
            </a:endParaRPr>
          </a:p>
        </p:txBody>
      </p:sp>
      <p:sp>
        <p:nvSpPr>
          <p:cNvPr id="10246" name="Rectangle 5"/>
          <p:cNvSpPr>
            <a:spLocks noChangeArrowheads="1"/>
          </p:cNvSpPr>
          <p:nvPr/>
        </p:nvSpPr>
        <p:spPr bwMode="gray">
          <a:xfrm>
            <a:off x="144586" y="1365861"/>
            <a:ext cx="4112380" cy="360362"/>
          </a:xfrm>
          <a:prstGeom prst="rect">
            <a:avLst/>
          </a:prstGeom>
          <a:solidFill>
            <a:srgbClr val="44697D"/>
          </a:solidFill>
          <a:ln w="38100" algn="ctr">
            <a:solidFill>
              <a:schemeClr val="bg1"/>
            </a:solidFill>
            <a:miter lim="800000"/>
            <a:headEnd/>
            <a:tailEnd/>
          </a:ln>
        </p:spPr>
        <p:txBody>
          <a:bodyPr lIns="90000" tIns="46800" rIns="90000" bIns="46800" anchor="ctr"/>
          <a:lstStyle/>
          <a:p>
            <a:pPr algn="l"/>
            <a:r>
              <a:rPr lang="de-DE" altLang="ja-JP" sz="1800" dirty="0" smtClean="0">
                <a:solidFill>
                  <a:schemeClr val="bg1"/>
                </a:solidFill>
                <a:ea typeface="ＭＳ Ｐゴシック" pitchFamily="34" charset="-128"/>
              </a:rPr>
              <a:t>  </a:t>
            </a:r>
            <a:r>
              <a:rPr lang="de-DE" altLang="ja-JP" dirty="0" err="1" smtClean="0">
                <a:solidFill>
                  <a:schemeClr val="bg1"/>
                </a:solidFill>
                <a:ea typeface="ＭＳ Ｐゴシック" pitchFamily="34" charset="-128"/>
              </a:rPr>
              <a:t>from</a:t>
            </a:r>
            <a:r>
              <a:rPr lang="de-DE" altLang="ja-JP" dirty="0" smtClean="0">
                <a:solidFill>
                  <a:schemeClr val="bg1"/>
                </a:solidFill>
                <a:ea typeface="ＭＳ Ｐゴシック" pitchFamily="34" charset="-128"/>
              </a:rPr>
              <a:t> </a:t>
            </a:r>
            <a:r>
              <a:rPr lang="de-DE" altLang="ja-JP" dirty="0" err="1" smtClean="0">
                <a:solidFill>
                  <a:schemeClr val="bg1"/>
                </a:solidFill>
                <a:ea typeface="ＭＳ Ｐゴシック" pitchFamily="34" charset="-128"/>
              </a:rPr>
              <a:t>expertise</a:t>
            </a:r>
            <a:r>
              <a:rPr lang="de-DE" altLang="ja-JP" dirty="0" smtClean="0">
                <a:solidFill>
                  <a:schemeClr val="bg1"/>
                </a:solidFill>
                <a:ea typeface="ＭＳ Ｐゴシック" pitchFamily="34" charset="-128"/>
              </a:rPr>
              <a:t> …</a:t>
            </a:r>
            <a:endParaRPr lang="en-US" sz="1400" dirty="0">
              <a:solidFill>
                <a:schemeClr val="bg1"/>
              </a:solidFill>
              <a:ea typeface="ＭＳ Ｐゴシック" pitchFamily="34" charset="-128"/>
            </a:endParaRPr>
          </a:p>
        </p:txBody>
      </p:sp>
      <p:pic>
        <p:nvPicPr>
          <p:cNvPr id="8" name="Picture 1"/>
          <p:cNvPicPr>
            <a:picLocks noChangeAspect="1" noChangeArrowheads="1"/>
          </p:cNvPicPr>
          <p:nvPr/>
        </p:nvPicPr>
        <p:blipFill>
          <a:blip r:embed="rId3" cstate="print"/>
          <a:srcRect/>
          <a:stretch>
            <a:fillRect/>
          </a:stretch>
        </p:blipFill>
        <p:spPr bwMode="auto">
          <a:xfrm>
            <a:off x="2339172" y="1875379"/>
            <a:ext cx="1699625" cy="2723759"/>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a:stretch>
            <a:fillRect/>
          </a:stretch>
        </p:blipFill>
        <p:spPr bwMode="auto">
          <a:xfrm>
            <a:off x="431471" y="1874988"/>
            <a:ext cx="1676400" cy="2724150"/>
          </a:xfrm>
          <a:prstGeom prst="rect">
            <a:avLst/>
          </a:prstGeom>
          <a:noFill/>
          <a:ln w="9525">
            <a:noFill/>
            <a:miter lim="800000"/>
            <a:headEnd/>
            <a:tailEnd/>
          </a:ln>
        </p:spPr>
      </p:pic>
      <p:pic>
        <p:nvPicPr>
          <p:cNvPr id="10" name="Picture 3"/>
          <p:cNvPicPr>
            <a:picLocks noChangeAspect="1" noChangeArrowheads="1"/>
          </p:cNvPicPr>
          <p:nvPr/>
        </p:nvPicPr>
        <p:blipFill>
          <a:blip r:embed="rId5" cstate="print"/>
          <a:srcRect/>
          <a:stretch>
            <a:fillRect/>
          </a:stretch>
        </p:blipFill>
        <p:spPr bwMode="auto">
          <a:xfrm>
            <a:off x="1421787" y="3715431"/>
            <a:ext cx="1834770" cy="2560144"/>
          </a:xfrm>
          <a:prstGeom prst="rect">
            <a:avLst/>
          </a:prstGeom>
          <a:noFill/>
          <a:ln w="9525">
            <a:noFill/>
            <a:miter lim="800000"/>
            <a:headEnd/>
            <a:tailEnd/>
          </a:ln>
        </p:spPr>
      </p:pic>
      <p:grpSp>
        <p:nvGrpSpPr>
          <p:cNvPr id="11" name="Group 10"/>
          <p:cNvGrpSpPr/>
          <p:nvPr/>
        </p:nvGrpSpPr>
        <p:grpSpPr>
          <a:xfrm>
            <a:off x="7092321" y="3715431"/>
            <a:ext cx="1607735" cy="1853363"/>
            <a:chOff x="5836840" y="3253020"/>
            <a:chExt cx="2143125" cy="2470549"/>
          </a:xfrm>
        </p:grpSpPr>
        <p:pic>
          <p:nvPicPr>
            <p:cNvPr id="12" name="Picture 7"/>
            <p:cNvPicPr>
              <a:picLocks noChangeAspect="1" noChangeArrowheads="1"/>
            </p:cNvPicPr>
            <p:nvPr/>
          </p:nvPicPr>
          <p:blipFill>
            <a:blip r:embed="rId6" cstate="print"/>
            <a:srcRect/>
            <a:stretch>
              <a:fillRect/>
            </a:stretch>
          </p:blipFill>
          <p:spPr bwMode="auto">
            <a:xfrm>
              <a:off x="5836840" y="3253020"/>
              <a:ext cx="2143125" cy="2143125"/>
            </a:xfrm>
            <a:prstGeom prst="rect">
              <a:avLst/>
            </a:prstGeom>
            <a:noFill/>
            <a:ln w="9525">
              <a:noFill/>
              <a:miter lim="800000"/>
              <a:headEnd/>
              <a:tailEnd/>
            </a:ln>
          </p:spPr>
        </p:pic>
        <p:pic>
          <p:nvPicPr>
            <p:cNvPr id="13" name="Picture 6"/>
            <p:cNvPicPr>
              <a:picLocks noChangeAspect="1" noChangeArrowheads="1"/>
            </p:cNvPicPr>
            <p:nvPr/>
          </p:nvPicPr>
          <p:blipFill>
            <a:blip r:embed="rId7" cstate="print"/>
            <a:srcRect/>
            <a:stretch>
              <a:fillRect/>
            </a:stretch>
          </p:blipFill>
          <p:spPr bwMode="auto">
            <a:xfrm>
              <a:off x="5836841" y="5224694"/>
              <a:ext cx="2143124" cy="498875"/>
            </a:xfrm>
            <a:prstGeom prst="rect">
              <a:avLst/>
            </a:prstGeom>
            <a:noFill/>
            <a:ln w="9525">
              <a:noFill/>
              <a:miter lim="800000"/>
              <a:headEnd/>
              <a:tailEnd/>
            </a:ln>
          </p:spPr>
        </p:pic>
      </p:grpSp>
      <p:pic>
        <p:nvPicPr>
          <p:cNvPr id="14" name="Picture 8"/>
          <p:cNvPicPr>
            <a:picLocks noChangeAspect="1" noChangeArrowheads="1"/>
          </p:cNvPicPr>
          <p:nvPr/>
        </p:nvPicPr>
        <p:blipFill>
          <a:blip r:embed="rId8" cstate="print"/>
          <a:srcRect/>
          <a:stretch>
            <a:fillRect/>
          </a:stretch>
        </p:blipFill>
        <p:spPr bwMode="auto">
          <a:xfrm>
            <a:off x="5022060" y="2306666"/>
            <a:ext cx="3540608" cy="1032322"/>
          </a:xfrm>
          <a:prstGeom prst="rect">
            <a:avLst/>
          </a:prstGeom>
          <a:noFill/>
          <a:ln w="9525">
            <a:noFill/>
            <a:miter lim="800000"/>
            <a:headEnd/>
            <a:tailEnd/>
          </a:ln>
        </p:spPr>
      </p:pic>
      <p:pic>
        <p:nvPicPr>
          <p:cNvPr id="15" name="Picture 9"/>
          <p:cNvPicPr>
            <a:picLocks noChangeAspect="1" noChangeArrowheads="1"/>
          </p:cNvPicPr>
          <p:nvPr/>
        </p:nvPicPr>
        <p:blipFill>
          <a:blip r:embed="rId9" cstate="print"/>
          <a:srcRect/>
          <a:stretch>
            <a:fillRect/>
          </a:stretch>
        </p:blipFill>
        <p:spPr bwMode="auto">
          <a:xfrm>
            <a:off x="5022060" y="4409360"/>
            <a:ext cx="1914052" cy="1827611"/>
          </a:xfrm>
          <a:prstGeom prst="rect">
            <a:avLst/>
          </a:prstGeom>
          <a:noFill/>
          <a:ln w="12700">
            <a:solidFill>
              <a:schemeClr val="tx1"/>
            </a:solidFill>
            <a:miter lim="800000"/>
            <a:headEnd/>
            <a:tailEnd/>
          </a:ln>
        </p:spPr>
      </p:pic>
      <p:sp>
        <p:nvSpPr>
          <p:cNvPr id="17" name="Right Arrow 16"/>
          <p:cNvSpPr/>
          <p:nvPr/>
        </p:nvSpPr>
        <p:spPr bwMode="gray">
          <a:xfrm>
            <a:off x="4256965" y="3068934"/>
            <a:ext cx="405645" cy="1530204"/>
          </a:xfrm>
          <a:prstGeom prst="rightArrow">
            <a:avLst>
              <a:gd name="adj1" fmla="val 50000"/>
              <a:gd name="adj2" fmla="val 50000"/>
            </a:avLst>
          </a:prstGeom>
          <a:solidFill>
            <a:schemeClr val="tx1">
              <a:lumMod val="65000"/>
              <a:lumOff val="3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de-DE"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Questions?</a:t>
            </a:r>
          </a:p>
        </p:txBody>
      </p:sp>
      <p:pic>
        <p:nvPicPr>
          <p:cNvPr id="3074" name="Picture 2" descr="http://www.espacetorah.com/rubriquePictures/1/question_mark.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32" y="1349374"/>
            <a:ext cx="4962525" cy="4962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25732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body" sz="quarter" idx="10"/>
          </p:nvPr>
        </p:nvSpPr>
        <p:spPr/>
        <p:txBody>
          <a:bodyPr/>
          <a:lstStyle/>
          <a:p>
            <a:r>
              <a:rPr lang="en-US" dirty="0" smtClean="0"/>
              <a:t>Contact information:</a:t>
            </a:r>
          </a:p>
          <a:p>
            <a:endParaRPr lang="en-US" dirty="0" smtClean="0"/>
          </a:p>
          <a:p>
            <a:r>
              <a:rPr lang="en-US" dirty="0" smtClean="0"/>
              <a:t>Frithjof Dau</a:t>
            </a:r>
          </a:p>
          <a:p>
            <a:r>
              <a:rPr lang="en-US" dirty="0" smtClean="0"/>
              <a:t>Senior Researcher</a:t>
            </a:r>
          </a:p>
          <a:p>
            <a:r>
              <a:rPr lang="en-US" dirty="0" smtClean="0"/>
              <a:t>SAP Research Dresden, </a:t>
            </a:r>
            <a:r>
              <a:rPr lang="en-US" dirty="0" err="1" smtClean="0"/>
              <a:t>Chemnitzer</a:t>
            </a:r>
            <a:r>
              <a:rPr lang="en-US" dirty="0" smtClean="0"/>
              <a:t> </a:t>
            </a:r>
            <a:r>
              <a:rPr lang="en-US" dirty="0" err="1" smtClean="0"/>
              <a:t>Strasse</a:t>
            </a:r>
            <a:r>
              <a:rPr lang="en-US" dirty="0" smtClean="0"/>
              <a:t> 48, D-01187 Dresden</a:t>
            </a:r>
          </a:p>
          <a:p>
            <a:r>
              <a:rPr lang="en-US" dirty="0" smtClean="0"/>
              <a:t>0049 351 4811 6152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Cost</a:t>
            </a:r>
            <a:r>
              <a:rPr lang="de-DE" dirty="0" smtClean="0"/>
              <a:t> #4: Educational </a:t>
            </a:r>
            <a:r>
              <a:rPr lang="de-DE" dirty="0" err="1" smtClean="0"/>
              <a:t>Challenges</a:t>
            </a:r>
            <a:r>
              <a:rPr lang="de-DE" dirty="0" smtClean="0"/>
              <a:t> </a:t>
            </a:r>
            <a:endParaRPr lang="de-DE" dirty="0"/>
          </a:p>
        </p:txBody>
      </p:sp>
      <p:sp>
        <p:nvSpPr>
          <p:cNvPr id="3" name="Rectangle 2"/>
          <p:cNvSpPr/>
          <p:nvPr/>
        </p:nvSpPr>
        <p:spPr bwMode="gray">
          <a:xfrm>
            <a:off x="6908403" y="635000"/>
            <a:ext cx="1924297" cy="495300"/>
          </a:xfrm>
          <a:prstGeom prst="rect">
            <a:avLst/>
          </a:prstGeom>
          <a:solidFill>
            <a:srgbClr val="FF0000"/>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de-DE" b="0" i="0" u="none" strike="noStrike" kern="0" cap="none" spc="0" normalizeH="0" baseline="0" noProof="0" dirty="0" err="1" smtClean="0">
                <a:ln>
                  <a:noFill/>
                </a:ln>
                <a:effectLst/>
                <a:uLnTx/>
                <a:uFillTx/>
                <a:ea typeface="Arial Unicode MS" pitchFamily="34" charset="-128"/>
                <a:cs typeface="Arial Unicode MS" pitchFamily="34" charset="-128"/>
              </a:rPr>
              <a:t>To</a:t>
            </a:r>
            <a:r>
              <a:rPr kumimoji="0" lang="de-DE" b="0" i="0" u="none" strike="noStrike" kern="0" cap="none" spc="0" normalizeH="0" baseline="0" noProof="0" dirty="0" smtClean="0">
                <a:ln>
                  <a:noFill/>
                </a:ln>
                <a:effectLst/>
                <a:uLnTx/>
                <a:uFillTx/>
                <a:ea typeface="Arial Unicode MS" pitchFamily="34" charset="-128"/>
                <a:cs typeface="Arial Unicode MS" pitchFamily="34" charset="-128"/>
              </a:rPr>
              <a:t> Do</a:t>
            </a:r>
          </a:p>
        </p:txBody>
      </p:sp>
      <p:pic>
        <p:nvPicPr>
          <p:cNvPr id="13314" name="Picture 2" descr="\\ddrsl010\internal\99_General_Area\Icon_Library\bd\48x48\shadow\graduate.png"/>
          <p:cNvPicPr>
            <a:picLocks noChangeAspect="1" noChangeArrowheads="1"/>
          </p:cNvPicPr>
          <p:nvPr/>
        </p:nvPicPr>
        <p:blipFill>
          <a:blip r:embed="rId3" cstate="print"/>
          <a:srcRect/>
          <a:stretch>
            <a:fillRect/>
          </a:stretch>
        </p:blipFill>
        <p:spPr bwMode="auto">
          <a:xfrm>
            <a:off x="971540" y="1988816"/>
            <a:ext cx="457200" cy="457200"/>
          </a:xfrm>
          <a:prstGeom prst="rect">
            <a:avLst/>
          </a:prstGeom>
          <a:noFill/>
        </p:spPr>
      </p:pic>
      <p:pic>
        <p:nvPicPr>
          <p:cNvPr id="13316" name="Picture 4" descr="\\ddrsl010\internal\99_General_Area\Icon_Library\bd\48x48\shadow\graduate.png"/>
          <p:cNvPicPr>
            <a:picLocks noChangeAspect="1" noChangeArrowheads="1"/>
          </p:cNvPicPr>
          <p:nvPr/>
        </p:nvPicPr>
        <p:blipFill>
          <a:blip r:embed="rId3" cstate="print"/>
          <a:srcRect/>
          <a:stretch>
            <a:fillRect/>
          </a:stretch>
        </p:blipFill>
        <p:spPr bwMode="auto">
          <a:xfrm>
            <a:off x="3311839" y="1988816"/>
            <a:ext cx="457200" cy="457200"/>
          </a:xfrm>
          <a:prstGeom prst="rect">
            <a:avLst/>
          </a:prstGeom>
          <a:noFill/>
        </p:spPr>
      </p:pic>
      <p:pic>
        <p:nvPicPr>
          <p:cNvPr id="13318" name="Picture 6" descr="\\ddrsl010\internal\99_General_Area\Icon_Library\bd\48x48\shadow\businessman2.png"/>
          <p:cNvPicPr>
            <a:picLocks noChangeAspect="1" noChangeArrowheads="1"/>
          </p:cNvPicPr>
          <p:nvPr/>
        </p:nvPicPr>
        <p:blipFill>
          <a:blip r:embed="rId4" cstate="print"/>
          <a:srcRect/>
          <a:stretch>
            <a:fillRect/>
          </a:stretch>
        </p:blipFill>
        <p:spPr bwMode="auto">
          <a:xfrm>
            <a:off x="6732276" y="3996691"/>
            <a:ext cx="457200" cy="457200"/>
          </a:xfrm>
          <a:prstGeom prst="rect">
            <a:avLst/>
          </a:prstGeom>
          <a:noFill/>
        </p:spPr>
      </p:pic>
      <p:pic>
        <p:nvPicPr>
          <p:cNvPr id="13320" name="Picture 8" descr="\\ddrsl010\internal\99_General_Area\Icon_Library\bd\48x48\shadow\businessman.png"/>
          <p:cNvPicPr>
            <a:picLocks noChangeAspect="1" noChangeArrowheads="1"/>
          </p:cNvPicPr>
          <p:nvPr/>
        </p:nvPicPr>
        <p:blipFill>
          <a:blip r:embed="rId5" cstate="print"/>
          <a:srcRect/>
          <a:stretch>
            <a:fillRect/>
          </a:stretch>
        </p:blipFill>
        <p:spPr bwMode="auto">
          <a:xfrm>
            <a:off x="5994003" y="3297554"/>
            <a:ext cx="457200" cy="457200"/>
          </a:xfrm>
          <a:prstGeom prst="rect">
            <a:avLst/>
          </a:prstGeom>
          <a:noFill/>
        </p:spPr>
      </p:pic>
      <p:pic>
        <p:nvPicPr>
          <p:cNvPr id="13322" name="Picture 10" descr="\\ddrsl010\internal\99_General_Area\Icon_Library\op\48x48\shadow\dude3.png"/>
          <p:cNvPicPr>
            <a:picLocks noChangeAspect="1" noChangeArrowheads="1"/>
          </p:cNvPicPr>
          <p:nvPr/>
        </p:nvPicPr>
        <p:blipFill>
          <a:blip r:embed="rId6" cstate="print"/>
          <a:srcRect/>
          <a:stretch>
            <a:fillRect/>
          </a:stretch>
        </p:blipFill>
        <p:spPr bwMode="auto">
          <a:xfrm>
            <a:off x="1643055" y="3297554"/>
            <a:ext cx="457200" cy="457200"/>
          </a:xfrm>
          <a:prstGeom prst="rect">
            <a:avLst/>
          </a:prstGeom>
          <a:noFill/>
        </p:spPr>
      </p:pic>
      <p:pic>
        <p:nvPicPr>
          <p:cNvPr id="13324" name="Picture 12" descr="\\ddrsl010\internal\99_General_Area\Icon_Library\op\48x48\shadow\user3.png"/>
          <p:cNvPicPr>
            <a:picLocks noChangeAspect="1" noChangeArrowheads="1"/>
          </p:cNvPicPr>
          <p:nvPr/>
        </p:nvPicPr>
        <p:blipFill>
          <a:blip r:embed="rId7" cstate="print"/>
          <a:srcRect/>
          <a:stretch>
            <a:fillRect/>
          </a:stretch>
        </p:blipFill>
        <p:spPr bwMode="auto">
          <a:xfrm>
            <a:off x="6451203" y="4883469"/>
            <a:ext cx="457200" cy="457200"/>
          </a:xfrm>
          <a:prstGeom prst="rect">
            <a:avLst/>
          </a:prstGeom>
          <a:noFill/>
        </p:spPr>
      </p:pic>
      <p:pic>
        <p:nvPicPr>
          <p:cNvPr id="13326" name="Picture 14" descr="\\ddrsl010\internal\99_General_Area\Icon_Library\op\48x48\shadow\user1.png"/>
          <p:cNvPicPr>
            <a:picLocks noChangeAspect="1" noChangeArrowheads="1"/>
          </p:cNvPicPr>
          <p:nvPr/>
        </p:nvPicPr>
        <p:blipFill>
          <a:blip r:embed="rId8" cstate="print"/>
          <a:srcRect/>
          <a:stretch>
            <a:fillRect/>
          </a:stretch>
        </p:blipFill>
        <p:spPr bwMode="auto">
          <a:xfrm>
            <a:off x="1185855" y="4426269"/>
            <a:ext cx="457200" cy="457200"/>
          </a:xfrm>
          <a:prstGeom prst="rect">
            <a:avLst/>
          </a:prstGeom>
          <a:noFill/>
        </p:spPr>
      </p:pic>
      <p:pic>
        <p:nvPicPr>
          <p:cNvPr id="13328" name="Picture 16" descr="\\ddrsl010\internal\99_General_Area\Icon_Library\op\48x48\shadow\user2.png"/>
          <p:cNvPicPr>
            <a:picLocks noChangeAspect="1" noChangeArrowheads="1"/>
          </p:cNvPicPr>
          <p:nvPr/>
        </p:nvPicPr>
        <p:blipFill>
          <a:blip r:embed="rId9" cstate="print"/>
          <a:srcRect/>
          <a:stretch>
            <a:fillRect/>
          </a:stretch>
        </p:blipFill>
        <p:spPr bwMode="auto">
          <a:xfrm>
            <a:off x="4883469" y="3969069"/>
            <a:ext cx="457200" cy="457200"/>
          </a:xfrm>
          <a:prstGeom prst="rect">
            <a:avLst/>
          </a:prstGeom>
          <a:noFill/>
        </p:spPr>
      </p:pic>
      <p:pic>
        <p:nvPicPr>
          <p:cNvPr id="13331" name="Picture 19" descr="\\ddrsl010\internal\99_General_Area\Icon_Library\op\48x48\shadow\worker.png"/>
          <p:cNvPicPr>
            <a:picLocks noChangeAspect="1" noChangeArrowheads="1"/>
          </p:cNvPicPr>
          <p:nvPr/>
        </p:nvPicPr>
        <p:blipFill>
          <a:blip r:embed="rId10" cstate="print"/>
          <a:srcRect/>
          <a:stretch>
            <a:fillRect/>
          </a:stretch>
        </p:blipFill>
        <p:spPr bwMode="auto">
          <a:xfrm>
            <a:off x="5308203" y="4883469"/>
            <a:ext cx="457200" cy="457200"/>
          </a:xfrm>
          <a:prstGeom prst="rect">
            <a:avLst/>
          </a:prstGeom>
          <a:noFill/>
        </p:spPr>
      </p:pic>
      <p:cxnSp>
        <p:nvCxnSpPr>
          <p:cNvPr id="15" name="Straight Arrow Connector 14"/>
          <p:cNvCxnSpPr/>
          <p:nvPr/>
        </p:nvCxnSpPr>
        <p:spPr>
          <a:xfrm rot="16200000" flipH="1">
            <a:off x="3131816" y="4149092"/>
            <a:ext cx="720092" cy="72009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405357" y="4329115"/>
            <a:ext cx="1274446" cy="1588"/>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H="1">
            <a:off x="3436616" y="4453892"/>
            <a:ext cx="720092" cy="72009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6200000" flipH="1">
            <a:off x="3589016" y="4606292"/>
            <a:ext cx="720092" cy="720092"/>
          </a:xfrm>
          <a:prstGeom prst="straightConnector1">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14323" y="324000"/>
            <a:ext cx="8496000" cy="756000"/>
          </a:xfrm>
        </p:spPr>
        <p:txBody>
          <a:bodyPr/>
          <a:lstStyle/>
          <a:p>
            <a:pPr eaLnBrk="1" hangingPunct="1"/>
            <a:endParaRPr lang="en-US" dirty="0" smtClean="0"/>
          </a:p>
        </p:txBody>
      </p:sp>
      <p:pic>
        <p:nvPicPr>
          <p:cNvPr id="4" name="Picture 3" descr="13124_2292_m.jpg"/>
          <p:cNvPicPr>
            <a:picLocks noChangeAspect="1"/>
          </p:cNvPicPr>
          <p:nvPr/>
        </p:nvPicPr>
        <p:blipFill>
          <a:blip r:embed="rId2" cstate="print"/>
          <a:stretch>
            <a:fillRect/>
          </a:stretch>
        </p:blipFill>
        <p:spPr>
          <a:xfrm>
            <a:off x="-3043238" y="0"/>
            <a:ext cx="12187238" cy="6858000"/>
          </a:xfrm>
          <a:prstGeom prst="rect">
            <a:avLst/>
          </a:prstGeom>
        </p:spPr>
      </p:pic>
      <p:sp>
        <p:nvSpPr>
          <p:cNvPr id="6" name="Rectangle 5"/>
          <p:cNvSpPr/>
          <p:nvPr/>
        </p:nvSpPr>
        <p:spPr>
          <a:xfrm>
            <a:off x="7214396" y="6515100"/>
            <a:ext cx="1874231" cy="246221"/>
          </a:xfrm>
          <a:prstGeom prst="rect">
            <a:avLst/>
          </a:prstGeom>
        </p:spPr>
        <p:txBody>
          <a:bodyPr wrap="none">
            <a:spAutoFit/>
          </a:bodyPr>
          <a:lstStyle/>
          <a:p>
            <a:r>
              <a:rPr lang="de-DE" sz="1000" dirty="0" smtClean="0">
                <a:solidFill>
                  <a:schemeClr val="bg1"/>
                </a:solidFill>
              </a:rPr>
              <a:t>http://freephotos.com/p/13124</a:t>
            </a:r>
            <a:endParaRPr lang="de-DE" sz="1000" dirty="0">
              <a:solidFill>
                <a:schemeClr val="bg1"/>
              </a:solidFill>
            </a:endParaRPr>
          </a:p>
        </p:txBody>
      </p:sp>
      <p:grpSp>
        <p:nvGrpSpPr>
          <p:cNvPr id="10" name="Group 9"/>
          <p:cNvGrpSpPr/>
          <p:nvPr/>
        </p:nvGrpSpPr>
        <p:grpSpPr>
          <a:xfrm>
            <a:off x="314323" y="3009900"/>
            <a:ext cx="2209800" cy="1435100"/>
            <a:chOff x="314323" y="3009900"/>
            <a:chExt cx="2209800" cy="1435100"/>
          </a:xfrm>
        </p:grpSpPr>
        <p:sp>
          <p:nvSpPr>
            <p:cNvPr id="7" name="TextBox 6"/>
            <p:cNvSpPr txBox="1"/>
            <p:nvPr/>
          </p:nvSpPr>
          <p:spPr>
            <a:xfrm>
              <a:off x="314323" y="3009900"/>
              <a:ext cx="2209800" cy="369332"/>
            </a:xfrm>
            <a:prstGeom prst="rect">
              <a:avLst/>
            </a:prstGeom>
            <a:noFill/>
          </p:spPr>
          <p:txBody>
            <a:bodyPr wrap="square" rtlCol="0">
              <a:spAutoFit/>
            </a:bodyPr>
            <a:lstStyle/>
            <a:p>
              <a:pPr fontAlgn="base">
                <a:spcBef>
                  <a:spcPct val="50000"/>
                </a:spcBef>
                <a:spcAft>
                  <a:spcPct val="0"/>
                </a:spcAft>
                <a:buClr>
                  <a:srgbClr val="F0AB00"/>
                </a:buClr>
                <a:buSzPct val="80000"/>
              </a:pPr>
              <a:r>
                <a:rPr lang="de-DE" sz="1800" kern="0" dirty="0" err="1" smtClean="0">
                  <a:solidFill>
                    <a:schemeClr val="bg1"/>
                  </a:solidFill>
                  <a:ea typeface="Arial Unicode MS" pitchFamily="34" charset="-128"/>
                  <a:cs typeface="Arial Unicode MS" pitchFamily="34" charset="-128"/>
                </a:rPr>
                <a:t>You</a:t>
              </a:r>
              <a:r>
                <a:rPr lang="de-DE" sz="1800" kern="0" dirty="0" smtClean="0">
                  <a:solidFill>
                    <a:schemeClr val="bg1"/>
                  </a:solidFill>
                  <a:ea typeface="Arial Unicode MS" pitchFamily="34" charset="-128"/>
                  <a:cs typeface="Arial Unicode MS" pitchFamily="34" charset="-128"/>
                </a:rPr>
                <a:t> </a:t>
              </a:r>
              <a:r>
                <a:rPr lang="de-DE" sz="1800" kern="0" dirty="0" err="1" smtClean="0">
                  <a:solidFill>
                    <a:schemeClr val="bg1"/>
                  </a:solidFill>
                  <a:ea typeface="Arial Unicode MS" pitchFamily="34" charset="-128"/>
                  <a:cs typeface="Arial Unicode MS" pitchFamily="34" charset="-128"/>
                </a:rPr>
                <a:t>are</a:t>
              </a:r>
              <a:r>
                <a:rPr lang="de-DE" sz="1800" kern="0" dirty="0" smtClean="0">
                  <a:solidFill>
                    <a:schemeClr val="bg1"/>
                  </a:solidFill>
                  <a:ea typeface="Arial Unicode MS" pitchFamily="34" charset="-128"/>
                  <a:cs typeface="Arial Unicode MS" pitchFamily="34" charset="-128"/>
                </a:rPr>
                <a:t> </a:t>
              </a:r>
              <a:r>
                <a:rPr lang="de-DE" sz="1800" kern="0" dirty="0" err="1" smtClean="0">
                  <a:solidFill>
                    <a:schemeClr val="bg1"/>
                  </a:solidFill>
                  <a:ea typeface="Arial Unicode MS" pitchFamily="34" charset="-128"/>
                  <a:cs typeface="Arial Unicode MS" pitchFamily="34" charset="-128"/>
                </a:rPr>
                <a:t>here</a:t>
              </a:r>
              <a:endParaRPr lang="de-DE" sz="1800" kern="0" dirty="0" smtClean="0">
                <a:solidFill>
                  <a:schemeClr val="bg1"/>
                </a:solidFill>
                <a:ea typeface="Arial Unicode MS" pitchFamily="34" charset="-128"/>
                <a:cs typeface="Arial Unicode MS" pitchFamily="34" charset="-128"/>
              </a:endParaRPr>
            </a:p>
          </p:txBody>
        </p:sp>
        <p:cxnSp>
          <p:nvCxnSpPr>
            <p:cNvPr id="9" name="Straight Arrow Connector 8"/>
            <p:cNvCxnSpPr/>
            <p:nvPr/>
          </p:nvCxnSpPr>
          <p:spPr>
            <a:xfrm>
              <a:off x="1270000" y="3379232"/>
              <a:ext cx="1254123" cy="1065768"/>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51588359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Aletheia in a Nutshell</a:t>
            </a:r>
            <a:endParaRPr lang="en-US" dirty="0"/>
          </a:p>
        </p:txBody>
      </p:sp>
      <p:grpSp>
        <p:nvGrpSpPr>
          <p:cNvPr id="3" name="Group 2"/>
          <p:cNvGrpSpPr>
            <a:grpSpLocks/>
          </p:cNvGrpSpPr>
          <p:nvPr/>
        </p:nvGrpSpPr>
        <p:grpSpPr bwMode="auto">
          <a:xfrm>
            <a:off x="179388" y="2317750"/>
            <a:ext cx="5976937" cy="3097213"/>
            <a:chOff x="3426" y="1053"/>
            <a:chExt cx="1488" cy="2208"/>
          </a:xfrm>
        </p:grpSpPr>
        <p:sp>
          <p:nvSpPr>
            <p:cNvPr id="68" name="Freeform 3"/>
            <p:cNvSpPr>
              <a:spLocks/>
            </p:cNvSpPr>
            <p:nvPr/>
          </p:nvSpPr>
          <p:spPr bwMode="auto">
            <a:xfrm>
              <a:off x="3426" y="1053"/>
              <a:ext cx="1488" cy="2208"/>
            </a:xfrm>
            <a:custGeom>
              <a:avLst/>
              <a:gdLst>
                <a:gd name="T0" fmla="*/ 0 w 1680"/>
                <a:gd name="T1" fmla="*/ 0 h 2304"/>
                <a:gd name="T2" fmla="*/ 306 w 1680"/>
                <a:gd name="T3" fmla="*/ 0 h 2304"/>
                <a:gd name="T4" fmla="*/ 264 w 1680"/>
                <a:gd name="T5" fmla="*/ 630 h 2304"/>
                <a:gd name="T6" fmla="*/ 306 w 1680"/>
                <a:gd name="T7" fmla="*/ 1270 h 2304"/>
                <a:gd name="T8" fmla="*/ 0 w 1680"/>
                <a:gd name="T9" fmla="*/ 1270 h 2304"/>
                <a:gd name="T10" fmla="*/ 42 w 1680"/>
                <a:gd name="T11" fmla="*/ 624 h 2304"/>
                <a:gd name="T12" fmla="*/ 0 w 1680"/>
                <a:gd name="T13" fmla="*/ 0 h 2304"/>
                <a:gd name="T14" fmla="*/ 0 60000 65536"/>
                <a:gd name="T15" fmla="*/ 0 60000 65536"/>
                <a:gd name="T16" fmla="*/ 0 60000 65536"/>
                <a:gd name="T17" fmla="*/ 0 60000 65536"/>
                <a:gd name="T18" fmla="*/ 0 60000 65536"/>
                <a:gd name="T19" fmla="*/ 0 60000 65536"/>
                <a:gd name="T20" fmla="*/ 0 60000 65536"/>
                <a:gd name="T21" fmla="*/ 0 w 1680"/>
                <a:gd name="T22" fmla="*/ 0 h 2304"/>
                <a:gd name="T23" fmla="*/ 1680 w 1680"/>
                <a:gd name="T24" fmla="*/ 2304 h 23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0" h="2304">
                  <a:moveTo>
                    <a:pt x="0" y="0"/>
                  </a:moveTo>
                  <a:lnTo>
                    <a:pt x="1680" y="0"/>
                  </a:lnTo>
                  <a:cubicBezTo>
                    <a:pt x="1680" y="0"/>
                    <a:pt x="1446" y="556"/>
                    <a:pt x="1446" y="1144"/>
                  </a:cubicBezTo>
                  <a:cubicBezTo>
                    <a:pt x="1446" y="1732"/>
                    <a:pt x="1680" y="2304"/>
                    <a:pt x="1680" y="2304"/>
                  </a:cubicBezTo>
                  <a:lnTo>
                    <a:pt x="0" y="2304"/>
                  </a:lnTo>
                  <a:cubicBezTo>
                    <a:pt x="0" y="2304"/>
                    <a:pt x="234" y="1692"/>
                    <a:pt x="229" y="1133"/>
                  </a:cubicBezTo>
                  <a:cubicBezTo>
                    <a:pt x="224" y="574"/>
                    <a:pt x="0" y="0"/>
                    <a:pt x="0" y="0"/>
                  </a:cubicBezTo>
                  <a:close/>
                </a:path>
              </a:pathLst>
            </a:custGeom>
            <a:solidFill>
              <a:srgbClr val="EAEAEA"/>
            </a:solidFill>
            <a:ln w="12700" cap="flat" cmpd="sng">
              <a:noFill/>
              <a:prstDash val="solid"/>
              <a:round/>
              <a:headEnd/>
              <a:tailEnd/>
            </a:ln>
          </p:spPr>
          <p:txBody>
            <a:bodyPr wrap="none" lIns="90000" tIns="46800" rIns="18000" bIns="46800" anchor="ctr"/>
            <a:lstStyle/>
            <a:p>
              <a:endParaRPr lang="de-DE"/>
            </a:p>
          </p:txBody>
        </p:sp>
        <p:sp>
          <p:nvSpPr>
            <p:cNvPr id="69" name="Rectangle 4"/>
            <p:cNvSpPr>
              <a:spLocks noChangeArrowheads="1"/>
            </p:cNvSpPr>
            <p:nvPr/>
          </p:nvSpPr>
          <p:spPr bwMode="auto">
            <a:xfrm rot="10800000">
              <a:off x="3696" y="1200"/>
              <a:ext cx="960" cy="2016"/>
            </a:xfrm>
            <a:prstGeom prst="rect">
              <a:avLst/>
            </a:prstGeom>
            <a:solidFill>
              <a:srgbClr val="EAEAEA"/>
            </a:solidFill>
            <a:ln w="12700">
              <a:noFill/>
              <a:miter lim="800000"/>
              <a:headEnd/>
              <a:tailEnd/>
            </a:ln>
          </p:spPr>
          <p:txBody>
            <a:bodyPr rot="10800000" lIns="90000" tIns="46800" rIns="90000" bIns="46800"/>
            <a:lstStyle/>
            <a:p>
              <a:pPr marL="190500" indent="-190500" algn="l">
                <a:spcBef>
                  <a:spcPct val="50000"/>
                </a:spcBef>
              </a:pPr>
              <a:endParaRPr lang="en-US" sz="1200"/>
            </a:p>
          </p:txBody>
        </p:sp>
      </p:grpSp>
      <p:sp>
        <p:nvSpPr>
          <p:cNvPr id="70" name="Rectangle 5"/>
          <p:cNvSpPr>
            <a:spLocks noChangeArrowheads="1"/>
          </p:cNvSpPr>
          <p:nvPr/>
        </p:nvSpPr>
        <p:spPr bwMode="auto">
          <a:xfrm>
            <a:off x="179388" y="1454150"/>
            <a:ext cx="5983287" cy="871538"/>
          </a:xfrm>
          <a:prstGeom prst="rect">
            <a:avLst/>
          </a:prstGeom>
          <a:solidFill>
            <a:schemeClr val="bg2"/>
          </a:solidFill>
          <a:ln w="9525">
            <a:solidFill>
              <a:schemeClr val="folHlink"/>
            </a:solidFill>
            <a:miter lim="800000"/>
            <a:headEnd/>
            <a:tailEnd/>
          </a:ln>
        </p:spPr>
        <p:txBody>
          <a:bodyPr wrap="none" anchor="ctr"/>
          <a:lstStyle/>
          <a:p>
            <a:pPr defTabSz="863600"/>
            <a:endParaRPr lang="en-US" sz="1700"/>
          </a:p>
        </p:txBody>
      </p:sp>
      <p:sp>
        <p:nvSpPr>
          <p:cNvPr id="71" name="Rectangle 6"/>
          <p:cNvSpPr>
            <a:spLocks noChangeArrowheads="1"/>
          </p:cNvSpPr>
          <p:nvPr/>
        </p:nvSpPr>
        <p:spPr bwMode="auto">
          <a:xfrm>
            <a:off x="1619250" y="3470275"/>
            <a:ext cx="2952750" cy="792163"/>
          </a:xfrm>
          <a:prstGeom prst="rect">
            <a:avLst/>
          </a:prstGeom>
          <a:solidFill>
            <a:schemeClr val="accent1"/>
          </a:solidFill>
          <a:ln w="15875">
            <a:solidFill>
              <a:schemeClr val="folHlink"/>
            </a:solidFill>
            <a:miter lim="800000"/>
            <a:headEnd/>
            <a:tailEnd/>
          </a:ln>
        </p:spPr>
        <p:txBody>
          <a:bodyPr wrap="none" anchor="ctr"/>
          <a:lstStyle/>
          <a:p>
            <a:pPr defTabSz="863600"/>
            <a:endParaRPr lang="en-US" sz="1000"/>
          </a:p>
        </p:txBody>
      </p:sp>
      <p:sp>
        <p:nvSpPr>
          <p:cNvPr id="72" name="Line 8"/>
          <p:cNvSpPr>
            <a:spLocks noChangeShapeType="1"/>
          </p:cNvSpPr>
          <p:nvPr/>
        </p:nvSpPr>
        <p:spPr bwMode="auto">
          <a:xfrm flipV="1">
            <a:off x="3203575" y="2173288"/>
            <a:ext cx="666750" cy="1406525"/>
          </a:xfrm>
          <a:prstGeom prst="line">
            <a:avLst/>
          </a:prstGeom>
          <a:noFill/>
          <a:ln w="15875">
            <a:solidFill>
              <a:schemeClr val="tx1"/>
            </a:solidFill>
            <a:round/>
            <a:headEnd/>
            <a:tailEnd type="triangle" w="med" len="med"/>
          </a:ln>
        </p:spPr>
        <p:txBody>
          <a:bodyPr/>
          <a:lstStyle/>
          <a:p>
            <a:endParaRPr lang="de-DE"/>
          </a:p>
        </p:txBody>
      </p:sp>
      <p:sp>
        <p:nvSpPr>
          <p:cNvPr id="73" name="Line 9"/>
          <p:cNvSpPr>
            <a:spLocks noChangeShapeType="1"/>
          </p:cNvSpPr>
          <p:nvPr/>
        </p:nvSpPr>
        <p:spPr bwMode="auto">
          <a:xfrm flipH="1" flipV="1">
            <a:off x="2484438" y="2173288"/>
            <a:ext cx="358775" cy="1441450"/>
          </a:xfrm>
          <a:prstGeom prst="line">
            <a:avLst/>
          </a:prstGeom>
          <a:noFill/>
          <a:ln w="15875">
            <a:solidFill>
              <a:schemeClr val="tx1"/>
            </a:solidFill>
            <a:round/>
            <a:headEnd/>
            <a:tailEnd type="triangle" w="med" len="med"/>
          </a:ln>
        </p:spPr>
        <p:txBody>
          <a:bodyPr/>
          <a:lstStyle/>
          <a:p>
            <a:endParaRPr lang="de-DE"/>
          </a:p>
        </p:txBody>
      </p:sp>
      <p:sp>
        <p:nvSpPr>
          <p:cNvPr id="74" name="Rectangle 10"/>
          <p:cNvSpPr>
            <a:spLocks noChangeArrowheads="1"/>
          </p:cNvSpPr>
          <p:nvPr/>
        </p:nvSpPr>
        <p:spPr bwMode="auto">
          <a:xfrm>
            <a:off x="6516688" y="5414963"/>
            <a:ext cx="2376487" cy="863600"/>
          </a:xfrm>
          <a:prstGeom prst="rect">
            <a:avLst/>
          </a:prstGeom>
          <a:noFill/>
          <a:ln w="9525">
            <a:noFill/>
            <a:miter lim="800000"/>
            <a:headEnd/>
            <a:tailEnd/>
          </a:ln>
        </p:spPr>
        <p:txBody>
          <a:bodyPr wrap="none" anchor="ctr"/>
          <a:lstStyle/>
          <a:p>
            <a:pPr defTabSz="863600"/>
            <a:endParaRPr lang="en-US" sz="1700"/>
          </a:p>
        </p:txBody>
      </p:sp>
      <p:sp>
        <p:nvSpPr>
          <p:cNvPr id="75" name="Rectangle 11"/>
          <p:cNvSpPr>
            <a:spLocks noChangeArrowheads="1"/>
          </p:cNvSpPr>
          <p:nvPr/>
        </p:nvSpPr>
        <p:spPr bwMode="auto">
          <a:xfrm>
            <a:off x="179388" y="5414963"/>
            <a:ext cx="5976937" cy="863600"/>
          </a:xfrm>
          <a:prstGeom prst="rect">
            <a:avLst/>
          </a:prstGeom>
          <a:solidFill>
            <a:schemeClr val="bg2"/>
          </a:solidFill>
          <a:ln w="9525">
            <a:solidFill>
              <a:schemeClr val="folHlink"/>
            </a:solidFill>
            <a:miter lim="800000"/>
            <a:headEnd/>
            <a:tailEnd/>
          </a:ln>
        </p:spPr>
        <p:txBody>
          <a:bodyPr wrap="none" anchor="ctr"/>
          <a:lstStyle/>
          <a:p>
            <a:pPr defTabSz="863600"/>
            <a:endParaRPr lang="en-US" sz="1700"/>
          </a:p>
        </p:txBody>
      </p:sp>
      <p:sp>
        <p:nvSpPr>
          <p:cNvPr id="76" name="Text Box 12"/>
          <p:cNvSpPr txBox="1">
            <a:spLocks noChangeArrowheads="1"/>
          </p:cNvSpPr>
          <p:nvPr/>
        </p:nvSpPr>
        <p:spPr bwMode="auto">
          <a:xfrm>
            <a:off x="6572250" y="5503863"/>
            <a:ext cx="2263775" cy="708025"/>
          </a:xfrm>
          <a:prstGeom prst="rect">
            <a:avLst/>
          </a:prstGeom>
          <a:noFill/>
          <a:ln w="15875">
            <a:noFill/>
            <a:miter lim="800000"/>
            <a:headEnd/>
            <a:tailEnd/>
          </a:ln>
        </p:spPr>
        <p:txBody>
          <a:bodyPr>
            <a:spAutoFit/>
          </a:bodyPr>
          <a:lstStyle/>
          <a:p>
            <a:pPr algn="ctr" defTabSz="863600">
              <a:spcBef>
                <a:spcPct val="50000"/>
              </a:spcBef>
            </a:pPr>
            <a:r>
              <a:rPr lang="en-US" sz="2000"/>
              <a:t>Heterogeneous data sources</a:t>
            </a:r>
          </a:p>
        </p:txBody>
      </p:sp>
      <p:sp>
        <p:nvSpPr>
          <p:cNvPr id="77" name="Text Box 13"/>
          <p:cNvSpPr txBox="1">
            <a:spLocks noChangeArrowheads="1"/>
          </p:cNvSpPr>
          <p:nvPr/>
        </p:nvSpPr>
        <p:spPr bwMode="auto">
          <a:xfrm>
            <a:off x="6499225" y="3470275"/>
            <a:ext cx="2411413" cy="708025"/>
          </a:xfrm>
          <a:prstGeom prst="rect">
            <a:avLst/>
          </a:prstGeom>
          <a:noFill/>
          <a:ln w="15875">
            <a:noFill/>
            <a:miter lim="800000"/>
            <a:headEnd/>
            <a:tailEnd/>
          </a:ln>
        </p:spPr>
        <p:txBody>
          <a:bodyPr>
            <a:spAutoFit/>
          </a:bodyPr>
          <a:lstStyle/>
          <a:p>
            <a:pPr algn="ctr" defTabSz="863600">
              <a:spcBef>
                <a:spcPct val="50000"/>
              </a:spcBef>
            </a:pPr>
            <a:r>
              <a:rPr lang="en-US" sz="2000"/>
              <a:t>Graph with</a:t>
            </a:r>
            <a:br>
              <a:rPr lang="en-US" sz="2000"/>
            </a:br>
            <a:r>
              <a:rPr lang="en-US" sz="2000"/>
              <a:t>meaningful links</a:t>
            </a:r>
          </a:p>
        </p:txBody>
      </p:sp>
      <p:sp>
        <p:nvSpPr>
          <p:cNvPr id="78" name="Text Box 14"/>
          <p:cNvSpPr txBox="1">
            <a:spLocks noChangeArrowheads="1"/>
          </p:cNvSpPr>
          <p:nvPr/>
        </p:nvSpPr>
        <p:spPr bwMode="auto">
          <a:xfrm>
            <a:off x="306388" y="5951538"/>
            <a:ext cx="1209675" cy="274637"/>
          </a:xfrm>
          <a:prstGeom prst="rect">
            <a:avLst/>
          </a:prstGeom>
          <a:noFill/>
          <a:ln w="9525">
            <a:noFill/>
            <a:miter lim="800000"/>
            <a:headEnd/>
            <a:tailEnd/>
          </a:ln>
        </p:spPr>
        <p:txBody>
          <a:bodyPr>
            <a:spAutoFit/>
          </a:bodyPr>
          <a:lstStyle/>
          <a:p>
            <a:pPr algn="l" defTabSz="863600">
              <a:spcBef>
                <a:spcPct val="50000"/>
              </a:spcBef>
            </a:pPr>
            <a:r>
              <a:rPr lang="en-US" sz="1200"/>
              <a:t>wiki</a:t>
            </a:r>
          </a:p>
        </p:txBody>
      </p:sp>
      <p:sp>
        <p:nvSpPr>
          <p:cNvPr id="79" name="Text Box 15"/>
          <p:cNvSpPr txBox="1">
            <a:spLocks noChangeArrowheads="1"/>
          </p:cNvSpPr>
          <p:nvPr/>
        </p:nvSpPr>
        <p:spPr bwMode="auto">
          <a:xfrm>
            <a:off x="1028700" y="5951538"/>
            <a:ext cx="1352550" cy="274637"/>
          </a:xfrm>
          <a:prstGeom prst="rect">
            <a:avLst/>
          </a:prstGeom>
          <a:noFill/>
          <a:ln w="9525">
            <a:noFill/>
            <a:miter lim="800000"/>
            <a:headEnd/>
            <a:tailEnd/>
          </a:ln>
        </p:spPr>
        <p:txBody>
          <a:bodyPr>
            <a:spAutoFit/>
          </a:bodyPr>
          <a:lstStyle/>
          <a:p>
            <a:pPr algn="l" defTabSz="863600">
              <a:spcBef>
                <a:spcPct val="50000"/>
              </a:spcBef>
            </a:pPr>
            <a:r>
              <a:rPr lang="en-US" sz="1200"/>
              <a:t>database</a:t>
            </a:r>
          </a:p>
        </p:txBody>
      </p:sp>
      <p:sp>
        <p:nvSpPr>
          <p:cNvPr id="80" name="Text Box 16"/>
          <p:cNvSpPr txBox="1">
            <a:spLocks noChangeArrowheads="1"/>
          </p:cNvSpPr>
          <p:nvPr/>
        </p:nvSpPr>
        <p:spPr bwMode="auto">
          <a:xfrm>
            <a:off x="2106613" y="5951538"/>
            <a:ext cx="1209675" cy="274637"/>
          </a:xfrm>
          <a:prstGeom prst="rect">
            <a:avLst/>
          </a:prstGeom>
          <a:noFill/>
          <a:ln w="9525">
            <a:noFill/>
            <a:miter lim="800000"/>
            <a:headEnd/>
            <a:tailEnd/>
          </a:ln>
        </p:spPr>
        <p:txBody>
          <a:bodyPr>
            <a:spAutoFit/>
          </a:bodyPr>
          <a:lstStyle/>
          <a:p>
            <a:pPr algn="l" defTabSz="863600">
              <a:spcBef>
                <a:spcPct val="50000"/>
              </a:spcBef>
            </a:pPr>
            <a:r>
              <a:rPr lang="en-US" sz="1200"/>
              <a:t>forum</a:t>
            </a:r>
          </a:p>
        </p:txBody>
      </p:sp>
      <p:sp>
        <p:nvSpPr>
          <p:cNvPr id="81" name="Text Box 17"/>
          <p:cNvSpPr txBox="1">
            <a:spLocks noChangeArrowheads="1"/>
          </p:cNvSpPr>
          <p:nvPr/>
        </p:nvSpPr>
        <p:spPr bwMode="auto">
          <a:xfrm>
            <a:off x="5233988" y="5951538"/>
            <a:ext cx="852487" cy="274637"/>
          </a:xfrm>
          <a:prstGeom prst="rect">
            <a:avLst/>
          </a:prstGeom>
          <a:noFill/>
          <a:ln w="9525">
            <a:noFill/>
            <a:miter lim="800000"/>
            <a:headEnd/>
            <a:tailEnd/>
          </a:ln>
        </p:spPr>
        <p:txBody>
          <a:bodyPr>
            <a:spAutoFit/>
          </a:bodyPr>
          <a:lstStyle/>
          <a:p>
            <a:pPr algn="l" defTabSz="863600">
              <a:spcBef>
                <a:spcPct val="50000"/>
              </a:spcBef>
            </a:pPr>
            <a:r>
              <a:rPr lang="en-US" sz="1200"/>
              <a:t>office</a:t>
            </a:r>
          </a:p>
        </p:txBody>
      </p:sp>
      <p:sp>
        <p:nvSpPr>
          <p:cNvPr id="82" name="Text Box 18"/>
          <p:cNvSpPr txBox="1">
            <a:spLocks noChangeArrowheads="1"/>
          </p:cNvSpPr>
          <p:nvPr/>
        </p:nvSpPr>
        <p:spPr bwMode="auto">
          <a:xfrm>
            <a:off x="2898775" y="5951538"/>
            <a:ext cx="1138238" cy="274637"/>
          </a:xfrm>
          <a:prstGeom prst="rect">
            <a:avLst/>
          </a:prstGeom>
          <a:noFill/>
          <a:ln w="9525">
            <a:noFill/>
            <a:miter lim="800000"/>
            <a:headEnd/>
            <a:tailEnd/>
          </a:ln>
        </p:spPr>
        <p:txBody>
          <a:bodyPr>
            <a:spAutoFit/>
          </a:bodyPr>
          <a:lstStyle/>
          <a:p>
            <a:pPr algn="l" defTabSz="863600">
              <a:spcBef>
                <a:spcPct val="50000"/>
              </a:spcBef>
            </a:pPr>
            <a:r>
              <a:rPr lang="en-US" sz="1200"/>
              <a:t>GPS-data</a:t>
            </a:r>
          </a:p>
        </p:txBody>
      </p:sp>
      <p:sp>
        <p:nvSpPr>
          <p:cNvPr id="83" name="Text Box 19"/>
          <p:cNvSpPr txBox="1">
            <a:spLocks noChangeArrowheads="1"/>
          </p:cNvSpPr>
          <p:nvPr/>
        </p:nvSpPr>
        <p:spPr bwMode="auto">
          <a:xfrm>
            <a:off x="4056063" y="5951538"/>
            <a:ext cx="1493837" cy="274637"/>
          </a:xfrm>
          <a:prstGeom prst="rect">
            <a:avLst/>
          </a:prstGeom>
          <a:noFill/>
          <a:ln w="9525">
            <a:noFill/>
            <a:miter lim="800000"/>
            <a:headEnd/>
            <a:tailEnd/>
          </a:ln>
        </p:spPr>
        <p:txBody>
          <a:bodyPr>
            <a:spAutoFit/>
          </a:bodyPr>
          <a:lstStyle/>
          <a:p>
            <a:pPr algn="l" defTabSz="863600">
              <a:spcBef>
                <a:spcPct val="50000"/>
              </a:spcBef>
            </a:pPr>
            <a:r>
              <a:rPr lang="en-US" sz="1200"/>
              <a:t>manual</a:t>
            </a:r>
          </a:p>
        </p:txBody>
      </p:sp>
      <p:sp>
        <p:nvSpPr>
          <p:cNvPr id="84" name="Text Box 20"/>
          <p:cNvSpPr txBox="1">
            <a:spLocks noChangeArrowheads="1"/>
          </p:cNvSpPr>
          <p:nvPr/>
        </p:nvSpPr>
        <p:spPr bwMode="auto">
          <a:xfrm>
            <a:off x="468313" y="1508125"/>
            <a:ext cx="1295400" cy="274638"/>
          </a:xfrm>
          <a:prstGeom prst="rect">
            <a:avLst/>
          </a:prstGeom>
          <a:noFill/>
          <a:ln w="9525">
            <a:noFill/>
            <a:miter lim="800000"/>
            <a:headEnd/>
            <a:tailEnd/>
          </a:ln>
        </p:spPr>
        <p:txBody>
          <a:bodyPr>
            <a:spAutoFit/>
          </a:bodyPr>
          <a:lstStyle/>
          <a:p>
            <a:pPr algn="ctr" defTabSz="863600">
              <a:spcBef>
                <a:spcPct val="50000"/>
              </a:spcBef>
            </a:pPr>
            <a:r>
              <a:rPr lang="en-US" sz="1200"/>
              <a:t>search</a:t>
            </a:r>
          </a:p>
        </p:txBody>
      </p:sp>
      <p:sp>
        <p:nvSpPr>
          <p:cNvPr id="85" name="Text Box 21"/>
          <p:cNvSpPr txBox="1">
            <a:spLocks noChangeArrowheads="1"/>
          </p:cNvSpPr>
          <p:nvPr/>
        </p:nvSpPr>
        <p:spPr bwMode="auto">
          <a:xfrm>
            <a:off x="1930400" y="1508125"/>
            <a:ext cx="1150938" cy="274638"/>
          </a:xfrm>
          <a:prstGeom prst="rect">
            <a:avLst/>
          </a:prstGeom>
          <a:noFill/>
          <a:ln w="9525">
            <a:noFill/>
            <a:miter lim="800000"/>
            <a:headEnd/>
            <a:tailEnd/>
          </a:ln>
        </p:spPr>
        <p:txBody>
          <a:bodyPr>
            <a:spAutoFit/>
          </a:bodyPr>
          <a:lstStyle/>
          <a:p>
            <a:pPr algn="ctr" defTabSz="863600">
              <a:spcBef>
                <a:spcPct val="50000"/>
              </a:spcBef>
            </a:pPr>
            <a:r>
              <a:rPr lang="en-US" sz="1200"/>
              <a:t>explore</a:t>
            </a:r>
          </a:p>
        </p:txBody>
      </p:sp>
      <p:sp>
        <p:nvSpPr>
          <p:cNvPr id="86" name="Text Box 22"/>
          <p:cNvSpPr txBox="1">
            <a:spLocks noChangeArrowheads="1"/>
          </p:cNvSpPr>
          <p:nvPr/>
        </p:nvSpPr>
        <p:spPr bwMode="auto">
          <a:xfrm>
            <a:off x="3402013" y="1508125"/>
            <a:ext cx="1079500" cy="274638"/>
          </a:xfrm>
          <a:prstGeom prst="rect">
            <a:avLst/>
          </a:prstGeom>
          <a:noFill/>
          <a:ln w="9525">
            <a:noFill/>
            <a:miter lim="800000"/>
            <a:headEnd/>
            <a:tailEnd/>
          </a:ln>
        </p:spPr>
        <p:txBody>
          <a:bodyPr>
            <a:spAutoFit/>
          </a:bodyPr>
          <a:lstStyle/>
          <a:p>
            <a:pPr algn="ctr" defTabSz="863600">
              <a:spcBef>
                <a:spcPct val="50000"/>
              </a:spcBef>
            </a:pPr>
            <a:r>
              <a:rPr lang="en-US" sz="1200"/>
              <a:t>visualize</a:t>
            </a:r>
          </a:p>
        </p:txBody>
      </p:sp>
      <p:sp>
        <p:nvSpPr>
          <p:cNvPr id="87" name="Text Box 23"/>
          <p:cNvSpPr txBox="1">
            <a:spLocks noChangeArrowheads="1"/>
          </p:cNvSpPr>
          <p:nvPr/>
        </p:nvSpPr>
        <p:spPr bwMode="auto">
          <a:xfrm>
            <a:off x="4525963" y="1508125"/>
            <a:ext cx="1584325" cy="274638"/>
          </a:xfrm>
          <a:prstGeom prst="rect">
            <a:avLst/>
          </a:prstGeom>
          <a:noFill/>
          <a:ln w="9525">
            <a:noFill/>
            <a:miter lim="800000"/>
            <a:headEnd/>
            <a:tailEnd/>
          </a:ln>
        </p:spPr>
        <p:txBody>
          <a:bodyPr>
            <a:spAutoFit/>
          </a:bodyPr>
          <a:lstStyle/>
          <a:p>
            <a:pPr algn="ctr" defTabSz="863600">
              <a:spcBef>
                <a:spcPct val="50000"/>
              </a:spcBef>
            </a:pPr>
            <a:r>
              <a:rPr lang="en-US" sz="1200"/>
              <a:t>annotate</a:t>
            </a:r>
          </a:p>
        </p:txBody>
      </p:sp>
      <p:sp>
        <p:nvSpPr>
          <p:cNvPr id="88" name="Line 24"/>
          <p:cNvSpPr>
            <a:spLocks noChangeShapeType="1"/>
          </p:cNvSpPr>
          <p:nvPr/>
        </p:nvSpPr>
        <p:spPr bwMode="auto">
          <a:xfrm flipH="1" flipV="1">
            <a:off x="1187450" y="2173288"/>
            <a:ext cx="1512888" cy="1441450"/>
          </a:xfrm>
          <a:prstGeom prst="line">
            <a:avLst/>
          </a:prstGeom>
          <a:noFill/>
          <a:ln w="15875">
            <a:solidFill>
              <a:schemeClr val="tx1"/>
            </a:solidFill>
            <a:round/>
            <a:headEnd/>
            <a:tailEnd type="triangle" w="med" len="med"/>
          </a:ln>
        </p:spPr>
        <p:txBody>
          <a:bodyPr/>
          <a:lstStyle/>
          <a:p>
            <a:endParaRPr lang="de-DE"/>
          </a:p>
        </p:txBody>
      </p:sp>
      <p:pic>
        <p:nvPicPr>
          <p:cNvPr id="89" name="Picture 25" descr="file://///Ddrsl010/public/icons/ap/48x48/plain/text_rich_colored.png"/>
          <p:cNvPicPr>
            <a:picLocks noChangeAspect="1" noChangeArrowheads="1"/>
          </p:cNvPicPr>
          <p:nvPr/>
        </p:nvPicPr>
        <p:blipFill>
          <a:blip r:embed="rId3" cstate="print"/>
          <a:srcRect/>
          <a:stretch>
            <a:fillRect/>
          </a:stretch>
        </p:blipFill>
        <p:spPr bwMode="auto">
          <a:xfrm>
            <a:off x="296863" y="5519738"/>
            <a:ext cx="452437" cy="457200"/>
          </a:xfrm>
          <a:prstGeom prst="rect">
            <a:avLst/>
          </a:prstGeom>
          <a:noFill/>
          <a:ln w="9525">
            <a:noFill/>
            <a:miter lim="800000"/>
            <a:headEnd/>
            <a:tailEnd/>
          </a:ln>
        </p:spPr>
      </p:pic>
      <p:pic>
        <p:nvPicPr>
          <p:cNvPr id="90" name="Picture 26" descr="file://///Ddrsl010/public/icons/ap/48x48/plain/text_tree.png"/>
          <p:cNvPicPr>
            <a:picLocks noChangeAspect="1" noChangeArrowheads="1"/>
          </p:cNvPicPr>
          <p:nvPr/>
        </p:nvPicPr>
        <p:blipFill>
          <a:blip r:embed="rId4" cstate="print"/>
          <a:srcRect/>
          <a:stretch>
            <a:fillRect/>
          </a:stretch>
        </p:blipFill>
        <p:spPr bwMode="auto">
          <a:xfrm>
            <a:off x="2168525" y="5519738"/>
            <a:ext cx="452438" cy="457200"/>
          </a:xfrm>
          <a:prstGeom prst="rect">
            <a:avLst/>
          </a:prstGeom>
          <a:noFill/>
          <a:ln w="9525">
            <a:noFill/>
            <a:miter lim="800000"/>
            <a:headEnd/>
            <a:tailEnd/>
          </a:ln>
        </p:spPr>
      </p:pic>
      <p:pic>
        <p:nvPicPr>
          <p:cNvPr id="91" name="Picture 27" descr="file://///Ddrsl010/public/icons/bd/48x48/plain/data.png"/>
          <p:cNvPicPr>
            <a:picLocks noChangeAspect="1" noChangeArrowheads="1"/>
          </p:cNvPicPr>
          <p:nvPr/>
        </p:nvPicPr>
        <p:blipFill>
          <a:blip r:embed="rId5" cstate="print"/>
          <a:srcRect/>
          <a:stretch>
            <a:fillRect/>
          </a:stretch>
        </p:blipFill>
        <p:spPr bwMode="auto">
          <a:xfrm>
            <a:off x="1233488" y="5519738"/>
            <a:ext cx="452437" cy="457200"/>
          </a:xfrm>
          <a:prstGeom prst="rect">
            <a:avLst/>
          </a:prstGeom>
          <a:noFill/>
          <a:ln w="9525">
            <a:noFill/>
            <a:miter lim="800000"/>
            <a:headEnd/>
            <a:tailEnd/>
          </a:ln>
        </p:spPr>
      </p:pic>
      <p:pic>
        <p:nvPicPr>
          <p:cNvPr id="92" name="Picture 28" descr="file://///Ddrsl010/public/icons/bd/48x48/plain/table_sql.png"/>
          <p:cNvPicPr>
            <a:picLocks noChangeAspect="1" noChangeArrowheads="1"/>
          </p:cNvPicPr>
          <p:nvPr/>
        </p:nvPicPr>
        <p:blipFill>
          <a:blip r:embed="rId6" cstate="print"/>
          <a:srcRect/>
          <a:stretch>
            <a:fillRect/>
          </a:stretch>
        </p:blipFill>
        <p:spPr bwMode="auto">
          <a:xfrm>
            <a:off x="5337175" y="5519738"/>
            <a:ext cx="452438" cy="457200"/>
          </a:xfrm>
          <a:prstGeom prst="rect">
            <a:avLst/>
          </a:prstGeom>
          <a:noFill/>
          <a:ln w="9525">
            <a:noFill/>
            <a:miter lim="800000"/>
            <a:headEnd/>
            <a:tailEnd/>
          </a:ln>
        </p:spPr>
      </p:pic>
      <p:sp>
        <p:nvSpPr>
          <p:cNvPr id="93" name="AutoShape 29" descr="Ddrsl010%5Cpublic%5Cicons%5Cns%5C48x48%5Cplain%5Cenvironment"/>
          <p:cNvSpPr>
            <a:spLocks noChangeAspect="1" noChangeArrowheads="1"/>
          </p:cNvSpPr>
          <p:nvPr/>
        </p:nvSpPr>
        <p:spPr bwMode="auto">
          <a:xfrm>
            <a:off x="5287963" y="2170113"/>
            <a:ext cx="304800" cy="304800"/>
          </a:xfrm>
          <a:prstGeom prst="rect">
            <a:avLst/>
          </a:prstGeom>
          <a:noFill/>
          <a:ln w="9525">
            <a:noFill/>
            <a:miter lim="800000"/>
            <a:headEnd/>
            <a:tailEnd/>
          </a:ln>
        </p:spPr>
        <p:txBody>
          <a:bodyPr/>
          <a:lstStyle/>
          <a:p>
            <a:endParaRPr lang="de-DE"/>
          </a:p>
        </p:txBody>
      </p:sp>
      <p:pic>
        <p:nvPicPr>
          <p:cNvPr id="94" name="Picture 30" descr="file://///Ddrsl010/public/icons/ns/48x48/plain/earth_location.png"/>
          <p:cNvPicPr>
            <a:picLocks noChangeAspect="1" noChangeArrowheads="1"/>
          </p:cNvPicPr>
          <p:nvPr/>
        </p:nvPicPr>
        <p:blipFill>
          <a:blip r:embed="rId7" cstate="print"/>
          <a:srcRect/>
          <a:stretch>
            <a:fillRect/>
          </a:stretch>
        </p:blipFill>
        <p:spPr bwMode="auto">
          <a:xfrm>
            <a:off x="3176588" y="5519738"/>
            <a:ext cx="452437" cy="457200"/>
          </a:xfrm>
          <a:prstGeom prst="rect">
            <a:avLst/>
          </a:prstGeom>
          <a:noFill/>
          <a:ln w="9525">
            <a:noFill/>
            <a:miter lim="800000"/>
            <a:headEnd/>
            <a:tailEnd/>
          </a:ln>
        </p:spPr>
      </p:pic>
      <p:pic>
        <p:nvPicPr>
          <p:cNvPr id="95" name="Picture 31" descr="file://///Ddrsl010/public/icons/op/48x48/plain/book_red.png"/>
          <p:cNvPicPr>
            <a:picLocks noChangeAspect="1" noChangeArrowheads="1"/>
          </p:cNvPicPr>
          <p:nvPr/>
        </p:nvPicPr>
        <p:blipFill>
          <a:blip r:embed="rId8" cstate="print"/>
          <a:srcRect/>
          <a:stretch>
            <a:fillRect/>
          </a:stretch>
        </p:blipFill>
        <p:spPr bwMode="auto">
          <a:xfrm>
            <a:off x="4184650" y="5519738"/>
            <a:ext cx="452438" cy="457200"/>
          </a:xfrm>
          <a:prstGeom prst="rect">
            <a:avLst/>
          </a:prstGeom>
          <a:noFill/>
          <a:ln w="9525">
            <a:noFill/>
            <a:miter lim="800000"/>
            <a:headEnd/>
            <a:tailEnd/>
          </a:ln>
        </p:spPr>
      </p:pic>
      <p:sp>
        <p:nvSpPr>
          <p:cNvPr id="96" name="Text Box 37"/>
          <p:cNvSpPr txBox="1">
            <a:spLocks noChangeArrowheads="1"/>
          </p:cNvSpPr>
          <p:nvPr/>
        </p:nvSpPr>
        <p:spPr bwMode="auto">
          <a:xfrm>
            <a:off x="6232525" y="1454150"/>
            <a:ext cx="2911475" cy="708025"/>
          </a:xfrm>
          <a:prstGeom prst="rect">
            <a:avLst/>
          </a:prstGeom>
          <a:noFill/>
          <a:ln w="9525">
            <a:noFill/>
            <a:miter lim="800000"/>
            <a:headEnd/>
            <a:tailEnd/>
          </a:ln>
        </p:spPr>
        <p:txBody>
          <a:bodyPr>
            <a:spAutoFit/>
          </a:bodyPr>
          <a:lstStyle/>
          <a:p>
            <a:pPr algn="ctr"/>
            <a:r>
              <a:rPr lang="en-US" sz="2000" dirty="0"/>
              <a:t>Leveraging links</a:t>
            </a:r>
          </a:p>
          <a:p>
            <a:pPr algn="ctr"/>
            <a:r>
              <a:rPr lang="en-US" sz="2000" dirty="0"/>
              <a:t>for information access</a:t>
            </a:r>
          </a:p>
        </p:txBody>
      </p:sp>
      <p:sp>
        <p:nvSpPr>
          <p:cNvPr id="97" name="Line 38"/>
          <p:cNvSpPr>
            <a:spLocks noChangeShapeType="1"/>
          </p:cNvSpPr>
          <p:nvPr/>
        </p:nvSpPr>
        <p:spPr bwMode="auto">
          <a:xfrm flipV="1">
            <a:off x="3419475" y="2173288"/>
            <a:ext cx="1873250" cy="1441450"/>
          </a:xfrm>
          <a:prstGeom prst="line">
            <a:avLst/>
          </a:prstGeom>
          <a:noFill/>
          <a:ln w="15875">
            <a:solidFill>
              <a:schemeClr val="tx1"/>
            </a:solidFill>
            <a:round/>
            <a:headEnd/>
            <a:tailEnd type="triangle" w="med" len="med"/>
          </a:ln>
        </p:spPr>
        <p:txBody>
          <a:bodyPr/>
          <a:lstStyle/>
          <a:p>
            <a:endParaRPr lang="de-DE"/>
          </a:p>
        </p:txBody>
      </p:sp>
      <p:sp>
        <p:nvSpPr>
          <p:cNvPr id="98" name="Line 39"/>
          <p:cNvSpPr>
            <a:spLocks noChangeShapeType="1"/>
          </p:cNvSpPr>
          <p:nvPr/>
        </p:nvSpPr>
        <p:spPr bwMode="auto">
          <a:xfrm flipV="1">
            <a:off x="539750" y="4117975"/>
            <a:ext cx="2087563" cy="1368425"/>
          </a:xfrm>
          <a:prstGeom prst="line">
            <a:avLst/>
          </a:prstGeom>
          <a:noFill/>
          <a:ln w="15875">
            <a:solidFill>
              <a:schemeClr val="tx1"/>
            </a:solidFill>
            <a:round/>
            <a:headEnd/>
            <a:tailEnd type="triangle" w="med" len="med"/>
          </a:ln>
        </p:spPr>
        <p:txBody>
          <a:bodyPr/>
          <a:lstStyle/>
          <a:p>
            <a:endParaRPr lang="de-DE"/>
          </a:p>
        </p:txBody>
      </p:sp>
      <p:sp>
        <p:nvSpPr>
          <p:cNvPr id="99" name="Line 40"/>
          <p:cNvSpPr>
            <a:spLocks noChangeShapeType="1"/>
          </p:cNvSpPr>
          <p:nvPr/>
        </p:nvSpPr>
        <p:spPr bwMode="auto">
          <a:xfrm flipV="1">
            <a:off x="1547813" y="4117975"/>
            <a:ext cx="1222375" cy="1368425"/>
          </a:xfrm>
          <a:prstGeom prst="line">
            <a:avLst/>
          </a:prstGeom>
          <a:noFill/>
          <a:ln w="15875">
            <a:solidFill>
              <a:schemeClr val="tx1"/>
            </a:solidFill>
            <a:round/>
            <a:headEnd/>
            <a:tailEnd type="triangle" w="med" len="med"/>
          </a:ln>
        </p:spPr>
        <p:txBody>
          <a:bodyPr/>
          <a:lstStyle/>
          <a:p>
            <a:endParaRPr lang="de-DE"/>
          </a:p>
        </p:txBody>
      </p:sp>
      <p:sp>
        <p:nvSpPr>
          <p:cNvPr id="100" name="Line 41"/>
          <p:cNvSpPr>
            <a:spLocks noChangeShapeType="1"/>
          </p:cNvSpPr>
          <p:nvPr/>
        </p:nvSpPr>
        <p:spPr bwMode="auto">
          <a:xfrm flipV="1">
            <a:off x="2411413" y="4117975"/>
            <a:ext cx="504825" cy="1368425"/>
          </a:xfrm>
          <a:prstGeom prst="line">
            <a:avLst/>
          </a:prstGeom>
          <a:noFill/>
          <a:ln w="15875">
            <a:solidFill>
              <a:schemeClr val="tx1"/>
            </a:solidFill>
            <a:round/>
            <a:headEnd/>
            <a:tailEnd type="triangle" w="med" len="med"/>
          </a:ln>
        </p:spPr>
        <p:txBody>
          <a:bodyPr/>
          <a:lstStyle/>
          <a:p>
            <a:endParaRPr lang="de-DE"/>
          </a:p>
        </p:txBody>
      </p:sp>
      <p:sp>
        <p:nvSpPr>
          <p:cNvPr id="101" name="Line 42"/>
          <p:cNvSpPr>
            <a:spLocks noChangeShapeType="1"/>
          </p:cNvSpPr>
          <p:nvPr/>
        </p:nvSpPr>
        <p:spPr bwMode="auto">
          <a:xfrm flipH="1" flipV="1">
            <a:off x="3062288" y="4151313"/>
            <a:ext cx="285750" cy="1335087"/>
          </a:xfrm>
          <a:prstGeom prst="line">
            <a:avLst/>
          </a:prstGeom>
          <a:noFill/>
          <a:ln w="15875">
            <a:solidFill>
              <a:schemeClr val="tx1"/>
            </a:solidFill>
            <a:round/>
            <a:headEnd/>
            <a:tailEnd type="triangle" w="med" len="med"/>
          </a:ln>
        </p:spPr>
        <p:txBody>
          <a:bodyPr/>
          <a:lstStyle/>
          <a:p>
            <a:endParaRPr lang="de-DE"/>
          </a:p>
        </p:txBody>
      </p:sp>
      <p:sp>
        <p:nvSpPr>
          <p:cNvPr id="102" name="Line 43"/>
          <p:cNvSpPr>
            <a:spLocks noChangeShapeType="1"/>
          </p:cNvSpPr>
          <p:nvPr/>
        </p:nvSpPr>
        <p:spPr bwMode="auto">
          <a:xfrm flipH="1" flipV="1">
            <a:off x="3203575" y="4117975"/>
            <a:ext cx="1152525" cy="1368425"/>
          </a:xfrm>
          <a:prstGeom prst="line">
            <a:avLst/>
          </a:prstGeom>
          <a:noFill/>
          <a:ln w="15875">
            <a:solidFill>
              <a:schemeClr val="tx1"/>
            </a:solidFill>
            <a:round/>
            <a:headEnd/>
            <a:tailEnd type="triangle" w="med" len="med"/>
          </a:ln>
        </p:spPr>
        <p:txBody>
          <a:bodyPr/>
          <a:lstStyle/>
          <a:p>
            <a:endParaRPr lang="de-DE"/>
          </a:p>
        </p:txBody>
      </p:sp>
      <p:sp>
        <p:nvSpPr>
          <p:cNvPr id="103" name="Line 44"/>
          <p:cNvSpPr>
            <a:spLocks noChangeShapeType="1"/>
          </p:cNvSpPr>
          <p:nvPr/>
        </p:nvSpPr>
        <p:spPr bwMode="auto">
          <a:xfrm flipH="1" flipV="1">
            <a:off x="3348038" y="4117975"/>
            <a:ext cx="2235200" cy="1401763"/>
          </a:xfrm>
          <a:prstGeom prst="line">
            <a:avLst/>
          </a:prstGeom>
          <a:noFill/>
          <a:ln w="15875">
            <a:solidFill>
              <a:schemeClr val="tx1"/>
            </a:solidFill>
            <a:round/>
            <a:headEnd/>
            <a:tailEnd type="triangle" w="med" len="med"/>
          </a:ln>
        </p:spPr>
        <p:txBody>
          <a:bodyPr/>
          <a:lstStyle/>
          <a:p>
            <a:endParaRPr lang="de-DE"/>
          </a:p>
        </p:txBody>
      </p:sp>
      <p:grpSp>
        <p:nvGrpSpPr>
          <p:cNvPr id="4" name="Group 48"/>
          <p:cNvGrpSpPr>
            <a:grpSpLocks/>
          </p:cNvGrpSpPr>
          <p:nvPr/>
        </p:nvGrpSpPr>
        <p:grpSpPr bwMode="auto">
          <a:xfrm>
            <a:off x="2700338" y="3614738"/>
            <a:ext cx="644525" cy="482600"/>
            <a:chOff x="3106" y="1933"/>
            <a:chExt cx="726" cy="544"/>
          </a:xfrm>
        </p:grpSpPr>
        <p:sp>
          <p:nvSpPr>
            <p:cNvPr id="105" name="Line 49"/>
            <p:cNvSpPr>
              <a:spLocks noChangeShapeType="1"/>
            </p:cNvSpPr>
            <p:nvPr/>
          </p:nvSpPr>
          <p:spPr bwMode="white">
            <a:xfrm>
              <a:off x="3696" y="2205"/>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06" name="Line 50"/>
            <p:cNvSpPr>
              <a:spLocks noChangeShapeType="1"/>
            </p:cNvSpPr>
            <p:nvPr/>
          </p:nvSpPr>
          <p:spPr bwMode="white">
            <a:xfrm flipH="1" flipV="1">
              <a:off x="3150" y="2205"/>
              <a:ext cx="47"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07" name="Line 51"/>
            <p:cNvSpPr>
              <a:spLocks noChangeShapeType="1"/>
            </p:cNvSpPr>
            <p:nvPr/>
          </p:nvSpPr>
          <p:spPr bwMode="white">
            <a:xfrm flipV="1">
              <a:off x="3151" y="2024"/>
              <a:ext cx="137" cy="181"/>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08" name="Line 52"/>
            <p:cNvSpPr>
              <a:spLocks noChangeShapeType="1"/>
            </p:cNvSpPr>
            <p:nvPr/>
          </p:nvSpPr>
          <p:spPr bwMode="white">
            <a:xfrm flipV="1">
              <a:off x="3288" y="1979"/>
              <a:ext cx="317" cy="45"/>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09" name="Line 53"/>
            <p:cNvSpPr>
              <a:spLocks noChangeShapeType="1"/>
            </p:cNvSpPr>
            <p:nvPr/>
          </p:nvSpPr>
          <p:spPr bwMode="white">
            <a:xfrm>
              <a:off x="3605" y="1978"/>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10" name="Line 54"/>
            <p:cNvSpPr>
              <a:spLocks noChangeShapeType="1"/>
            </p:cNvSpPr>
            <p:nvPr/>
          </p:nvSpPr>
          <p:spPr bwMode="white">
            <a:xfrm>
              <a:off x="3469" y="2205"/>
              <a:ext cx="91"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11" name="Line 55"/>
            <p:cNvSpPr>
              <a:spLocks noChangeShapeType="1"/>
            </p:cNvSpPr>
            <p:nvPr/>
          </p:nvSpPr>
          <p:spPr bwMode="white">
            <a:xfrm flipH="1">
              <a:off x="3560" y="2205"/>
              <a:ext cx="136"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12" name="Line 56"/>
            <p:cNvSpPr>
              <a:spLocks noChangeShapeType="1"/>
            </p:cNvSpPr>
            <p:nvPr/>
          </p:nvSpPr>
          <p:spPr bwMode="white">
            <a:xfrm flipH="1">
              <a:off x="3469" y="1978"/>
              <a:ext cx="136" cy="227"/>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13" name="Line 57"/>
            <p:cNvSpPr>
              <a:spLocks noChangeShapeType="1"/>
            </p:cNvSpPr>
            <p:nvPr/>
          </p:nvSpPr>
          <p:spPr bwMode="white">
            <a:xfrm flipH="1" flipV="1">
              <a:off x="3151" y="2205"/>
              <a:ext cx="182" cy="91"/>
            </a:xfrm>
            <a:prstGeom prst="line">
              <a:avLst/>
            </a:prstGeom>
            <a:noFill/>
            <a:ln w="19050">
              <a:solidFill>
                <a:schemeClr val="accent2"/>
              </a:solidFill>
              <a:round/>
              <a:headEnd/>
              <a:tailEnd/>
            </a:ln>
          </p:spPr>
          <p:txBody>
            <a:bodyPr wrap="none" lIns="90000" tIns="46800" rIns="90000" bIns="46800" anchor="ctr"/>
            <a:lstStyle/>
            <a:p>
              <a:endParaRPr lang="de-DE"/>
            </a:p>
          </p:txBody>
        </p:sp>
        <p:sp>
          <p:nvSpPr>
            <p:cNvPr id="114" name="Oval 58"/>
            <p:cNvSpPr>
              <a:spLocks noChangeArrowheads="1"/>
            </p:cNvSpPr>
            <p:nvPr/>
          </p:nvSpPr>
          <p:spPr bwMode="white">
            <a:xfrm>
              <a:off x="3288" y="2251"/>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15" name="Oval 59"/>
            <p:cNvSpPr>
              <a:spLocks noChangeArrowheads="1"/>
            </p:cNvSpPr>
            <p:nvPr/>
          </p:nvSpPr>
          <p:spPr bwMode="white">
            <a:xfrm>
              <a:off x="3151"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16" name="Oval 60"/>
            <p:cNvSpPr>
              <a:spLocks noChangeArrowheads="1"/>
            </p:cNvSpPr>
            <p:nvPr/>
          </p:nvSpPr>
          <p:spPr bwMode="white">
            <a:xfrm>
              <a:off x="3106"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17" name="Oval 61"/>
            <p:cNvSpPr>
              <a:spLocks noChangeArrowheads="1"/>
            </p:cNvSpPr>
            <p:nvPr/>
          </p:nvSpPr>
          <p:spPr bwMode="white">
            <a:xfrm>
              <a:off x="3242" y="1978"/>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18" name="Oval 62"/>
            <p:cNvSpPr>
              <a:spLocks noChangeArrowheads="1"/>
            </p:cNvSpPr>
            <p:nvPr/>
          </p:nvSpPr>
          <p:spPr bwMode="white">
            <a:xfrm>
              <a:off x="3650"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19" name="Oval 63"/>
            <p:cNvSpPr>
              <a:spLocks noChangeArrowheads="1"/>
            </p:cNvSpPr>
            <p:nvPr/>
          </p:nvSpPr>
          <p:spPr bwMode="white">
            <a:xfrm>
              <a:off x="3424" y="2160"/>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20" name="Oval 64"/>
            <p:cNvSpPr>
              <a:spLocks noChangeArrowheads="1"/>
            </p:cNvSpPr>
            <p:nvPr/>
          </p:nvSpPr>
          <p:spPr bwMode="white">
            <a:xfrm>
              <a:off x="3514"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21" name="Oval 65"/>
            <p:cNvSpPr>
              <a:spLocks noChangeArrowheads="1"/>
            </p:cNvSpPr>
            <p:nvPr/>
          </p:nvSpPr>
          <p:spPr bwMode="white">
            <a:xfrm>
              <a:off x="3560" y="1933"/>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sp>
          <p:nvSpPr>
            <p:cNvPr id="122" name="Oval 66"/>
            <p:cNvSpPr>
              <a:spLocks noChangeArrowheads="1"/>
            </p:cNvSpPr>
            <p:nvPr/>
          </p:nvSpPr>
          <p:spPr bwMode="white">
            <a:xfrm>
              <a:off x="3741" y="2386"/>
              <a:ext cx="91" cy="91"/>
            </a:xfrm>
            <a:prstGeom prst="ellipse">
              <a:avLst/>
            </a:prstGeom>
            <a:solidFill>
              <a:schemeClr val="bg2"/>
            </a:solidFill>
            <a:ln w="19050" algn="ctr">
              <a:solidFill>
                <a:schemeClr val="accent2"/>
              </a:solidFill>
              <a:round/>
              <a:headEnd/>
              <a:tailEnd/>
            </a:ln>
          </p:spPr>
          <p:txBody>
            <a:bodyPr wrap="none" lIns="90000" tIns="46800" rIns="90000" bIns="46800" anchor="ctr"/>
            <a:lstStyle/>
            <a:p>
              <a:endParaRPr lang="de-DE"/>
            </a:p>
          </p:txBody>
        </p:sp>
      </p:grpSp>
      <p:sp>
        <p:nvSpPr>
          <p:cNvPr id="123" name="AutoShape 67"/>
          <p:cNvSpPr>
            <a:spLocks noChangeArrowheads="1"/>
          </p:cNvSpPr>
          <p:nvPr/>
        </p:nvSpPr>
        <p:spPr bwMode="gray">
          <a:xfrm rot="16200000" flipV="1">
            <a:off x="7343775" y="3614738"/>
            <a:ext cx="720725" cy="2447925"/>
          </a:xfrm>
          <a:prstGeom prst="rightArrow">
            <a:avLst>
              <a:gd name="adj1" fmla="val 71593"/>
              <a:gd name="adj2" fmla="val 35370"/>
            </a:avLst>
          </a:prstGeom>
          <a:solidFill>
            <a:srgbClr val="F8F8F8"/>
          </a:solidFill>
          <a:ln w="9525" algn="ctr">
            <a:solidFill>
              <a:schemeClr val="bg2">
                <a:lumMod val="50000"/>
              </a:schemeClr>
            </a:solidFill>
            <a:miter lim="800000"/>
            <a:headEnd/>
            <a:tailEnd/>
          </a:ln>
        </p:spPr>
        <p:txBody>
          <a:bodyPr rot="10800000" vert="eaVert" lIns="180000" rIns="180000" anchor="ctr"/>
          <a:lstStyle/>
          <a:p>
            <a:pPr algn="ctr" eaLnBrk="0" hangingPunct="0">
              <a:defRPr/>
            </a:pPr>
            <a:endParaRPr lang="en-US"/>
          </a:p>
        </p:txBody>
      </p:sp>
      <p:sp>
        <p:nvSpPr>
          <p:cNvPr id="124" name="AutoShape 68"/>
          <p:cNvSpPr>
            <a:spLocks noChangeArrowheads="1"/>
          </p:cNvSpPr>
          <p:nvPr/>
        </p:nvSpPr>
        <p:spPr bwMode="gray">
          <a:xfrm rot="16200000" flipV="1">
            <a:off x="7308850" y="1633538"/>
            <a:ext cx="790575" cy="2447925"/>
          </a:xfrm>
          <a:prstGeom prst="rightArrow">
            <a:avLst>
              <a:gd name="adj1" fmla="val 71593"/>
              <a:gd name="adj2" fmla="val 35370"/>
            </a:avLst>
          </a:prstGeom>
          <a:solidFill>
            <a:srgbClr val="F8F8F8"/>
          </a:solidFill>
          <a:ln w="9525" algn="ctr">
            <a:solidFill>
              <a:schemeClr val="bg2">
                <a:lumMod val="50000"/>
              </a:schemeClr>
            </a:solidFill>
            <a:miter lim="800000"/>
            <a:headEnd/>
            <a:tailEnd/>
          </a:ln>
        </p:spPr>
        <p:txBody>
          <a:bodyPr rot="10800000" vert="eaVert" lIns="180000" rIns="180000" anchor="ctr"/>
          <a:lstStyle/>
          <a:p>
            <a:pPr algn="ctr" eaLnBrk="0" hangingPunct="0">
              <a:defRPr/>
            </a:pPr>
            <a:endParaRPr lang="en-US"/>
          </a:p>
        </p:txBody>
      </p:sp>
      <p:pic>
        <p:nvPicPr>
          <p:cNvPr id="125" name="Picture 66" descr="C:\Users\d053119\Desktop\window_view.png"/>
          <p:cNvPicPr>
            <a:picLocks noChangeAspect="1" noChangeArrowheads="1"/>
          </p:cNvPicPr>
          <p:nvPr/>
        </p:nvPicPr>
        <p:blipFill>
          <a:blip r:embed="rId9" cstate="print"/>
          <a:srcRect/>
          <a:stretch>
            <a:fillRect/>
          </a:stretch>
        </p:blipFill>
        <p:spPr bwMode="auto">
          <a:xfrm>
            <a:off x="887413" y="1739900"/>
            <a:ext cx="414337" cy="414338"/>
          </a:xfrm>
          <a:prstGeom prst="rect">
            <a:avLst/>
          </a:prstGeom>
          <a:noFill/>
          <a:ln w="9525">
            <a:noFill/>
            <a:miter lim="800000"/>
            <a:headEnd/>
            <a:tailEnd/>
          </a:ln>
        </p:spPr>
      </p:pic>
      <p:pic>
        <p:nvPicPr>
          <p:cNvPr id="126" name="Picture 67" descr="C:\Users\d053119\Desktop\window_edit.png"/>
          <p:cNvPicPr>
            <a:picLocks noChangeAspect="1" noChangeArrowheads="1"/>
          </p:cNvPicPr>
          <p:nvPr/>
        </p:nvPicPr>
        <p:blipFill>
          <a:blip r:embed="rId10" cstate="print"/>
          <a:srcRect/>
          <a:stretch>
            <a:fillRect/>
          </a:stretch>
        </p:blipFill>
        <p:spPr bwMode="auto">
          <a:xfrm>
            <a:off x="5111750" y="1739900"/>
            <a:ext cx="412750" cy="414338"/>
          </a:xfrm>
          <a:prstGeom prst="rect">
            <a:avLst/>
          </a:prstGeom>
          <a:noFill/>
          <a:ln w="9525">
            <a:noFill/>
            <a:miter lim="800000"/>
            <a:headEnd/>
            <a:tailEnd/>
          </a:ln>
        </p:spPr>
      </p:pic>
      <p:pic>
        <p:nvPicPr>
          <p:cNvPr id="127" name="Picture 68" descr="C:\Users\d053119\Desktop\window_earth.png"/>
          <p:cNvPicPr>
            <a:picLocks noChangeAspect="1" noChangeArrowheads="1"/>
          </p:cNvPicPr>
          <p:nvPr/>
        </p:nvPicPr>
        <p:blipFill>
          <a:blip r:embed="rId11" cstate="print"/>
          <a:srcRect/>
          <a:stretch>
            <a:fillRect/>
          </a:stretch>
        </p:blipFill>
        <p:spPr bwMode="auto">
          <a:xfrm>
            <a:off x="2297113" y="1739900"/>
            <a:ext cx="414337" cy="414338"/>
          </a:xfrm>
          <a:prstGeom prst="rect">
            <a:avLst/>
          </a:prstGeom>
          <a:noFill/>
          <a:ln w="9525">
            <a:noFill/>
            <a:miter lim="800000"/>
            <a:headEnd/>
            <a:tailEnd/>
          </a:ln>
        </p:spPr>
      </p:pic>
      <p:pic>
        <p:nvPicPr>
          <p:cNvPr id="128" name="Picture 69" descr="C:\Users\d053119\Desktop\window_colors.png"/>
          <p:cNvPicPr>
            <a:picLocks noChangeAspect="1" noChangeArrowheads="1"/>
          </p:cNvPicPr>
          <p:nvPr/>
        </p:nvPicPr>
        <p:blipFill>
          <a:blip r:embed="rId12" cstate="print"/>
          <a:srcRect/>
          <a:stretch>
            <a:fillRect/>
          </a:stretch>
        </p:blipFill>
        <p:spPr bwMode="auto">
          <a:xfrm>
            <a:off x="3708400" y="1739900"/>
            <a:ext cx="412750" cy="414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US" smtClean="0"/>
              <a:t>Prototype Architecture &amp; Technologies</a:t>
            </a:r>
          </a:p>
        </p:txBody>
      </p:sp>
      <p:pic>
        <p:nvPicPr>
          <p:cNvPr id="12292" name="Picture 5"/>
          <p:cNvPicPr>
            <a:picLocks noChangeAspect="1" noChangeArrowheads="1"/>
          </p:cNvPicPr>
          <p:nvPr/>
        </p:nvPicPr>
        <p:blipFill>
          <a:blip r:embed="rId3" cstate="print"/>
          <a:srcRect/>
          <a:stretch>
            <a:fillRect/>
          </a:stretch>
        </p:blipFill>
        <p:spPr bwMode="gray">
          <a:xfrm>
            <a:off x="1826695" y="1358770"/>
            <a:ext cx="5503115" cy="4889765"/>
          </a:xfrm>
          <a:prstGeom prst="rect">
            <a:avLst/>
          </a:prstGeom>
          <a:noFill/>
          <a:ln w="19050" algn="ctr">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4"/>
          <p:cNvSpPr>
            <a:spLocks noGrp="1"/>
          </p:cNvSpPr>
          <p:nvPr>
            <p:ph type="title"/>
          </p:nvPr>
        </p:nvSpPr>
        <p:spPr/>
        <p:txBody>
          <a:bodyPr/>
          <a:lstStyle/>
          <a:p>
            <a:r>
              <a:rPr lang="en-US" smtClean="0"/>
              <a:t>Semantic Technologies Used in Aletheia</a:t>
            </a:r>
          </a:p>
        </p:txBody>
      </p:sp>
      <p:sp>
        <p:nvSpPr>
          <p:cNvPr id="7" name="Text Placeholder 3"/>
          <p:cNvSpPr>
            <a:spLocks noGrp="1"/>
          </p:cNvSpPr>
          <p:nvPr>
            <p:ph type="body" sz="quarter" idx="4294967295"/>
          </p:nvPr>
        </p:nvSpPr>
        <p:spPr>
          <a:xfrm>
            <a:off x="152400" y="1690688"/>
            <a:ext cx="4319588" cy="2240450"/>
          </a:xfrm>
          <a:solidFill>
            <a:schemeClr val="bg1">
              <a:lumMod val="85000"/>
            </a:schemeClr>
          </a:solidFill>
          <a:ln w="38100">
            <a:solidFill>
              <a:schemeClr val="bg1"/>
            </a:solidFill>
          </a:ln>
        </p:spPr>
        <p:txBody>
          <a:bodyPr lIns="90000" tIns="90000" rIns="90000" bIns="90000">
            <a:noAutofit/>
          </a:bodyPr>
          <a:lstStyle/>
          <a:p>
            <a:pPr marL="180000" lvl="2">
              <a:defRPr/>
            </a:pPr>
            <a:r>
              <a:rPr lang="en-US" sz="1400" dirty="0" smtClean="0"/>
              <a:t>Relatively light-weight ontologies</a:t>
            </a:r>
          </a:p>
          <a:p>
            <a:pPr marL="346687" lvl="3">
              <a:defRPr/>
            </a:pPr>
            <a:r>
              <a:rPr lang="en-US" sz="1400" dirty="0" smtClean="0"/>
              <a:t>Synonyms, homonyms, relationships …</a:t>
            </a:r>
          </a:p>
          <a:p>
            <a:pPr marL="346687" lvl="3">
              <a:defRPr/>
            </a:pPr>
            <a:r>
              <a:rPr lang="en-US" sz="1400" dirty="0" smtClean="0"/>
              <a:t>Classes: e.g. product, customer, engineer …</a:t>
            </a:r>
          </a:p>
          <a:p>
            <a:pPr marL="180000" lvl="2">
              <a:defRPr/>
            </a:pPr>
            <a:r>
              <a:rPr lang="en-US" sz="1400" dirty="0" smtClean="0"/>
              <a:t>Rules</a:t>
            </a:r>
          </a:p>
          <a:p>
            <a:pPr marL="346687" lvl="3">
              <a:defRPr/>
            </a:pPr>
            <a:r>
              <a:rPr lang="en-US" sz="1400" dirty="0" smtClean="0"/>
              <a:t>for data source mapping</a:t>
            </a:r>
          </a:p>
          <a:p>
            <a:pPr marL="346687" lvl="3">
              <a:defRPr/>
            </a:pPr>
            <a:r>
              <a:rPr lang="en-US" sz="1400" dirty="0" smtClean="0"/>
              <a:t>for making relationships (even between entities from different source) explicit</a:t>
            </a:r>
          </a:p>
          <a:p>
            <a:pPr marL="346687" lvl="3">
              <a:defRPr/>
            </a:pPr>
            <a:r>
              <a:rPr lang="en-US" sz="1400" dirty="0" smtClean="0"/>
              <a:t>some domain knowledge</a:t>
            </a:r>
          </a:p>
        </p:txBody>
      </p:sp>
      <p:sp>
        <p:nvSpPr>
          <p:cNvPr id="6" name="Text Placeholder 5"/>
          <p:cNvSpPr>
            <a:spLocks noGrp="1"/>
          </p:cNvSpPr>
          <p:nvPr>
            <p:ph type="body" sz="quarter" idx="4294967295"/>
          </p:nvPr>
        </p:nvSpPr>
        <p:spPr>
          <a:xfrm>
            <a:off x="4670425" y="1690688"/>
            <a:ext cx="4319588" cy="2240450"/>
          </a:xfrm>
          <a:solidFill>
            <a:schemeClr val="bg1">
              <a:lumMod val="85000"/>
            </a:schemeClr>
          </a:solidFill>
          <a:ln w="38100">
            <a:solidFill>
              <a:schemeClr val="bg1"/>
            </a:solidFill>
          </a:ln>
        </p:spPr>
        <p:txBody>
          <a:bodyPr lIns="90000" tIns="90000" rIns="90000" bIns="90000">
            <a:noAutofit/>
          </a:bodyPr>
          <a:lstStyle/>
          <a:p>
            <a:pPr marL="180000" lvl="2">
              <a:defRPr/>
            </a:pPr>
            <a:r>
              <a:rPr lang="en-US" sz="1400" dirty="0" err="1" smtClean="0"/>
              <a:t>FLogic</a:t>
            </a:r>
            <a:endParaRPr lang="en-US" sz="1400" dirty="0" smtClean="0"/>
          </a:p>
          <a:p>
            <a:pPr marL="540000" lvl="3">
              <a:defRPr/>
            </a:pPr>
            <a:r>
              <a:rPr lang="en-US" sz="1400" dirty="0" smtClean="0"/>
              <a:t>Ontology / Schema (~RDFS-equivalent)</a:t>
            </a:r>
          </a:p>
          <a:p>
            <a:pPr marL="540000" lvl="3">
              <a:defRPr/>
            </a:pPr>
            <a:r>
              <a:rPr lang="en-US" sz="1400" dirty="0" smtClean="0"/>
              <a:t>Queries</a:t>
            </a:r>
          </a:p>
          <a:p>
            <a:pPr marL="540000" lvl="3">
              <a:defRPr/>
            </a:pPr>
            <a:r>
              <a:rPr lang="en-US" sz="1400" dirty="0" smtClean="0"/>
              <a:t>Rules</a:t>
            </a:r>
          </a:p>
          <a:p>
            <a:pPr marL="540000" lvl="3">
              <a:defRPr/>
            </a:pPr>
            <a:r>
              <a:rPr lang="en-US" sz="1400" dirty="0" err="1" smtClean="0"/>
              <a:t>Ontobroker</a:t>
            </a:r>
            <a:r>
              <a:rPr lang="en-US" sz="1400" dirty="0" smtClean="0"/>
              <a:t> / </a:t>
            </a:r>
            <a:r>
              <a:rPr lang="en-US" sz="1400" dirty="0" err="1" smtClean="0"/>
              <a:t>Ontostudio</a:t>
            </a:r>
            <a:endParaRPr lang="en-US" sz="1400" dirty="0" smtClean="0"/>
          </a:p>
          <a:p>
            <a:pPr marL="195263" lvl="2" eaLnBrk="1" hangingPunct="1">
              <a:defRPr/>
            </a:pPr>
            <a:r>
              <a:rPr lang="en-US" sz="1400" dirty="0" smtClean="0"/>
              <a:t>RDF/RDFS</a:t>
            </a:r>
          </a:p>
          <a:p>
            <a:pPr marL="361950" lvl="3" eaLnBrk="1" hangingPunct="1">
              <a:defRPr/>
            </a:pPr>
            <a:r>
              <a:rPr lang="en-US" sz="1400" dirty="0" smtClean="0"/>
              <a:t>Sesame</a:t>
            </a:r>
          </a:p>
          <a:p>
            <a:pPr marL="195263" lvl="2" eaLnBrk="1" hangingPunct="1">
              <a:buFont typeface="Wingdings" pitchFamily="2" charset="2"/>
              <a:buNone/>
              <a:defRPr/>
            </a:pPr>
            <a:endParaRPr lang="en-US" sz="1400" dirty="0" smtClean="0"/>
          </a:p>
        </p:txBody>
      </p:sp>
      <p:sp>
        <p:nvSpPr>
          <p:cNvPr id="11" name="Text Placeholder 10"/>
          <p:cNvSpPr>
            <a:spLocks noGrp="1"/>
          </p:cNvSpPr>
          <p:nvPr>
            <p:ph type="body" sz="quarter" idx="4294967295"/>
          </p:nvPr>
        </p:nvSpPr>
        <p:spPr>
          <a:xfrm>
            <a:off x="152400" y="4400550"/>
            <a:ext cx="4319588" cy="1900238"/>
          </a:xfrm>
          <a:solidFill>
            <a:schemeClr val="bg1">
              <a:lumMod val="85000"/>
            </a:schemeClr>
          </a:solidFill>
          <a:ln w="38100">
            <a:solidFill>
              <a:schemeClr val="bg1"/>
            </a:solidFill>
          </a:ln>
        </p:spPr>
        <p:txBody>
          <a:bodyPr lIns="90000" tIns="90000" rIns="90000" bIns="90000">
            <a:noAutofit/>
          </a:bodyPr>
          <a:lstStyle/>
          <a:p>
            <a:pPr marL="180000" lvl="2" eaLnBrk="1" hangingPunct="1">
              <a:defRPr/>
            </a:pPr>
            <a:r>
              <a:rPr lang="en-US" sz="1400" dirty="0" smtClean="0"/>
              <a:t>NLP, IE, computational linguistics </a:t>
            </a:r>
          </a:p>
          <a:p>
            <a:pPr marL="346687" lvl="3" eaLnBrk="1" hangingPunct="1">
              <a:defRPr/>
            </a:pPr>
            <a:r>
              <a:rPr lang="en-US" sz="1400" dirty="0" smtClean="0"/>
              <a:t>for semantic indexing of unstructured text</a:t>
            </a:r>
          </a:p>
          <a:p>
            <a:pPr marL="180000" lvl="2" eaLnBrk="1" hangingPunct="1">
              <a:defRPr/>
            </a:pPr>
            <a:r>
              <a:rPr lang="en-US" sz="1400" dirty="0" smtClean="0"/>
              <a:t>Information lifting (e.g. from XML to RDF)</a:t>
            </a:r>
          </a:p>
          <a:p>
            <a:pPr marL="180000" lvl="2" eaLnBrk="1" hangingPunct="1">
              <a:defRPr/>
            </a:pPr>
            <a:r>
              <a:rPr lang="en-US" sz="1400" dirty="0" smtClean="0"/>
              <a:t>Semi-automatic linking of imported instances</a:t>
            </a:r>
          </a:p>
          <a:p>
            <a:pPr marL="180000" lvl="2" eaLnBrk="1" hangingPunct="1">
              <a:defRPr/>
            </a:pPr>
            <a:r>
              <a:rPr lang="en-US" sz="1400" dirty="0" smtClean="0"/>
              <a:t>Rules (see above)</a:t>
            </a:r>
          </a:p>
        </p:txBody>
      </p:sp>
      <p:sp>
        <p:nvSpPr>
          <p:cNvPr id="15" name="Text Placeholder 14"/>
          <p:cNvSpPr>
            <a:spLocks noGrp="1"/>
          </p:cNvSpPr>
          <p:nvPr>
            <p:ph type="body" sz="quarter" idx="4294967295"/>
          </p:nvPr>
        </p:nvSpPr>
        <p:spPr>
          <a:xfrm>
            <a:off x="4670425" y="4400550"/>
            <a:ext cx="4319588" cy="1900238"/>
          </a:xfrm>
          <a:solidFill>
            <a:schemeClr val="bg1">
              <a:lumMod val="85000"/>
            </a:schemeClr>
          </a:solidFill>
          <a:ln w="38100">
            <a:solidFill>
              <a:schemeClr val="bg1"/>
            </a:solidFill>
          </a:ln>
        </p:spPr>
        <p:txBody>
          <a:bodyPr lIns="90000" tIns="90000" rIns="90000" bIns="90000">
            <a:noAutofit/>
          </a:bodyPr>
          <a:lstStyle/>
          <a:p>
            <a:pPr marL="180000" lvl="2" eaLnBrk="1" hangingPunct="1">
              <a:defRPr/>
            </a:pPr>
            <a:r>
              <a:rPr lang="en-US" sz="1400" dirty="0" smtClean="0"/>
              <a:t>Interpretation of user entries as semantic queries</a:t>
            </a:r>
          </a:p>
          <a:p>
            <a:pPr marL="180000" lvl="2" eaLnBrk="1" hangingPunct="1">
              <a:defRPr/>
            </a:pPr>
            <a:r>
              <a:rPr lang="en-US" sz="1400" dirty="0" smtClean="0"/>
              <a:t>Faceted navigation</a:t>
            </a:r>
          </a:p>
          <a:p>
            <a:pPr marL="346687" lvl="3" eaLnBrk="1" hangingPunct="1">
              <a:defRPr/>
            </a:pPr>
            <a:r>
              <a:rPr lang="en-US" sz="1400" dirty="0" smtClean="0"/>
              <a:t>Including navigation along relations</a:t>
            </a:r>
          </a:p>
          <a:p>
            <a:pPr marL="180000" lvl="2" eaLnBrk="1" hangingPunct="1">
              <a:defRPr/>
            </a:pPr>
            <a:r>
              <a:rPr lang="en-US" sz="1400" dirty="0" smtClean="0"/>
              <a:t>Interactive, graph-based visualization</a:t>
            </a:r>
          </a:p>
          <a:p>
            <a:pPr marL="180000" lvl="2" eaLnBrk="1" hangingPunct="1">
              <a:defRPr/>
            </a:pPr>
            <a:endParaRPr lang="en-US" sz="1400" dirty="0" smtClean="0"/>
          </a:p>
          <a:p>
            <a:pPr marL="180000" lvl="2" eaLnBrk="1" hangingPunct="1">
              <a:defRPr/>
            </a:pPr>
            <a:r>
              <a:rPr lang="en-US" sz="1400" dirty="0" smtClean="0"/>
              <a:t>(syntactic keyword search)</a:t>
            </a:r>
            <a:br>
              <a:rPr lang="en-US" sz="1400" dirty="0" smtClean="0"/>
            </a:br>
            <a:r>
              <a:rPr lang="en-US" sz="1400" dirty="0" smtClean="0"/>
              <a:t/>
            </a:r>
            <a:br>
              <a:rPr lang="en-US" sz="1400" dirty="0" smtClean="0"/>
            </a:br>
            <a:endParaRPr lang="en-US" sz="1400" dirty="0" smtClean="0"/>
          </a:p>
        </p:txBody>
      </p:sp>
      <p:sp>
        <p:nvSpPr>
          <p:cNvPr id="14343" name="Rectangle 4"/>
          <p:cNvSpPr>
            <a:spLocks noChangeArrowheads="1"/>
          </p:cNvSpPr>
          <p:nvPr/>
        </p:nvSpPr>
        <p:spPr bwMode="gray">
          <a:xfrm>
            <a:off x="4670425" y="1341438"/>
            <a:ext cx="4321175" cy="360362"/>
          </a:xfrm>
          <a:prstGeom prst="rect">
            <a:avLst/>
          </a:prstGeom>
          <a:solidFill>
            <a:schemeClr val="accent1"/>
          </a:solidFill>
          <a:ln w="38100" algn="ctr">
            <a:solidFill>
              <a:schemeClr val="bg1"/>
            </a:solidFill>
            <a:miter lim="800000"/>
            <a:headEnd/>
            <a:tailEnd/>
          </a:ln>
        </p:spPr>
        <p:txBody>
          <a:bodyPr lIns="90000" tIns="46800" rIns="90000" bIns="46800" anchor="ctr"/>
          <a:lstStyle/>
          <a:p>
            <a:pPr algn="l"/>
            <a:r>
              <a:rPr lang="en-US" altLang="ja-JP" sz="1800">
                <a:solidFill>
                  <a:schemeClr val="bg1"/>
                </a:solidFill>
                <a:ea typeface="ＭＳ Ｐゴシック" pitchFamily="34" charset="-128"/>
              </a:rPr>
              <a:t>     Languages and Technologies</a:t>
            </a:r>
            <a:endParaRPr lang="en-US" sz="1400">
              <a:solidFill>
                <a:schemeClr val="bg1"/>
              </a:solidFill>
              <a:ea typeface="ＭＳ Ｐゴシック" pitchFamily="34" charset="-128"/>
            </a:endParaRPr>
          </a:p>
        </p:txBody>
      </p:sp>
      <p:sp>
        <p:nvSpPr>
          <p:cNvPr id="14344" name="Rectangle 5"/>
          <p:cNvSpPr>
            <a:spLocks noChangeArrowheads="1"/>
          </p:cNvSpPr>
          <p:nvPr/>
        </p:nvSpPr>
        <p:spPr bwMode="gray">
          <a:xfrm>
            <a:off x="152400" y="1341438"/>
            <a:ext cx="4321175" cy="360362"/>
          </a:xfrm>
          <a:prstGeom prst="rect">
            <a:avLst/>
          </a:prstGeom>
          <a:solidFill>
            <a:schemeClr val="accent1"/>
          </a:solidFill>
          <a:ln w="38100" algn="ctr">
            <a:solidFill>
              <a:schemeClr val="bg1"/>
            </a:solidFill>
            <a:miter lim="800000"/>
            <a:headEnd/>
            <a:tailEnd/>
          </a:ln>
        </p:spPr>
        <p:txBody>
          <a:bodyPr lIns="90000" tIns="46800" rIns="90000" bIns="46800" anchor="ctr"/>
          <a:lstStyle/>
          <a:p>
            <a:pPr algn="l"/>
            <a:r>
              <a:rPr lang="de-DE" altLang="ja-JP" sz="1800">
                <a:solidFill>
                  <a:schemeClr val="bg1"/>
                </a:solidFill>
                <a:ea typeface="ＭＳ Ｐゴシック" pitchFamily="34" charset="-128"/>
              </a:rPr>
              <a:t>     Models</a:t>
            </a:r>
            <a:endParaRPr lang="en-US" sz="1400">
              <a:solidFill>
                <a:schemeClr val="bg1"/>
              </a:solidFill>
              <a:ea typeface="ＭＳ Ｐゴシック" pitchFamily="34" charset="-128"/>
            </a:endParaRPr>
          </a:p>
        </p:txBody>
      </p:sp>
      <p:sp>
        <p:nvSpPr>
          <p:cNvPr id="14345" name="Rectangle 8"/>
          <p:cNvSpPr>
            <a:spLocks noChangeArrowheads="1"/>
          </p:cNvSpPr>
          <p:nvPr/>
        </p:nvSpPr>
        <p:spPr bwMode="gray">
          <a:xfrm>
            <a:off x="4670425" y="4051300"/>
            <a:ext cx="4321175" cy="360363"/>
          </a:xfrm>
          <a:prstGeom prst="rect">
            <a:avLst/>
          </a:prstGeom>
          <a:solidFill>
            <a:schemeClr val="accent1"/>
          </a:solidFill>
          <a:ln w="38100" algn="ctr">
            <a:solidFill>
              <a:schemeClr val="bg1"/>
            </a:solidFill>
            <a:miter lim="800000"/>
            <a:headEnd/>
            <a:tailEnd/>
          </a:ln>
        </p:spPr>
        <p:txBody>
          <a:bodyPr lIns="90000" tIns="46800" rIns="90000" bIns="46800" anchor="ctr"/>
          <a:lstStyle/>
          <a:p>
            <a:pPr algn="l"/>
            <a:r>
              <a:rPr lang="de-DE" altLang="ja-JP" sz="1800">
                <a:solidFill>
                  <a:schemeClr val="bg1"/>
                </a:solidFill>
                <a:ea typeface="ＭＳ Ｐゴシック" pitchFamily="34" charset="-128"/>
              </a:rPr>
              <a:t>     UI</a:t>
            </a:r>
            <a:endParaRPr lang="en-US" sz="1400">
              <a:solidFill>
                <a:schemeClr val="bg1"/>
              </a:solidFill>
              <a:ea typeface="ＭＳ Ｐゴシック" pitchFamily="34" charset="-128"/>
            </a:endParaRPr>
          </a:p>
        </p:txBody>
      </p:sp>
      <p:sp>
        <p:nvSpPr>
          <p:cNvPr id="14346" name="Rectangle 9"/>
          <p:cNvSpPr>
            <a:spLocks noChangeArrowheads="1"/>
          </p:cNvSpPr>
          <p:nvPr/>
        </p:nvSpPr>
        <p:spPr bwMode="gray">
          <a:xfrm>
            <a:off x="152400" y="4051300"/>
            <a:ext cx="4321175" cy="360363"/>
          </a:xfrm>
          <a:prstGeom prst="rect">
            <a:avLst/>
          </a:prstGeom>
          <a:solidFill>
            <a:schemeClr val="accent1"/>
          </a:solidFill>
          <a:ln w="38100" algn="ctr">
            <a:solidFill>
              <a:schemeClr val="bg1"/>
            </a:solidFill>
            <a:miter lim="800000"/>
            <a:headEnd/>
            <a:tailEnd/>
          </a:ln>
        </p:spPr>
        <p:txBody>
          <a:bodyPr lIns="90000" tIns="46800" rIns="90000" bIns="46800" anchor="ctr"/>
          <a:lstStyle/>
          <a:p>
            <a:pPr algn="l"/>
            <a:r>
              <a:rPr lang="de-DE" altLang="ja-JP" sz="1800">
                <a:solidFill>
                  <a:schemeClr val="bg1"/>
                </a:solidFill>
                <a:ea typeface="ＭＳ Ｐゴシック" pitchFamily="34" charset="-128"/>
              </a:rPr>
              <a:t>    Algorithms</a:t>
            </a:r>
            <a:endParaRPr lang="en-US" sz="1400">
              <a:solidFill>
                <a:schemeClr val="bg1"/>
              </a:solidFill>
              <a:ea typeface="ＭＳ Ｐゴシック" pitchFamily="34" charset="-128"/>
            </a:endParaRPr>
          </a:p>
        </p:txBody>
      </p:sp>
      <p:sp>
        <p:nvSpPr>
          <p:cNvPr id="14347" name="Slide Number Placeholder 3"/>
          <p:cNvSpPr>
            <a:spLocks noGrp="1"/>
          </p:cNvSpPr>
          <p:nvPr>
            <p:ph type="sldNum" sz="quarter" idx="4294967295"/>
          </p:nvPr>
        </p:nvSpPr>
        <p:spPr>
          <a:xfrm>
            <a:off x="152400" y="6721475"/>
            <a:ext cx="854075" cy="107950"/>
          </a:xfrm>
          <a:prstGeom prst="rect">
            <a:avLst/>
          </a:prstGeom>
          <a:noFill/>
        </p:spPr>
        <p:txBody>
          <a:bodyPr/>
          <a:lstStyle/>
          <a:p>
            <a:r>
              <a:rPr lang="en-US" smtClean="0"/>
              <a:t>© SAP 2010 / Page </a:t>
            </a:r>
            <a:fld id="{54F04953-FB2A-4F05-B0BF-F8ADD279065D}" type="slidenum">
              <a:rPr lang="en-US" smtClean="0"/>
              <a:pPr/>
              <a:t>6</a:t>
            </a:fld>
            <a:endParaRPr lang="en-US" smtClean="0"/>
          </a:p>
        </p:txBody>
      </p:sp>
      <p:pic>
        <p:nvPicPr>
          <p:cNvPr id="14348" name="Picture 3" descr="\\ddrsl010\internal\99_General_Area\Icon_Library\ap\48x48\plain\gears.png"/>
          <p:cNvPicPr>
            <a:picLocks noChangeAspect="1" noChangeArrowheads="1"/>
          </p:cNvPicPr>
          <p:nvPr/>
        </p:nvPicPr>
        <p:blipFill>
          <a:blip r:embed="rId3" cstate="print"/>
          <a:srcRect/>
          <a:stretch>
            <a:fillRect/>
          </a:stretch>
        </p:blipFill>
        <p:spPr bwMode="auto">
          <a:xfrm>
            <a:off x="209550" y="4084638"/>
            <a:ext cx="263525" cy="293687"/>
          </a:xfrm>
          <a:prstGeom prst="rect">
            <a:avLst/>
          </a:prstGeom>
          <a:noFill/>
          <a:ln w="9525">
            <a:noFill/>
            <a:miter lim="800000"/>
            <a:headEnd/>
            <a:tailEnd/>
          </a:ln>
        </p:spPr>
      </p:pic>
      <p:pic>
        <p:nvPicPr>
          <p:cNvPr id="14349" name="Picture 4" descr="\\ddrsl010\internal\99_General_Area\Icon_Library\bd\48x48\plain\data_copy.png"/>
          <p:cNvPicPr>
            <a:picLocks noChangeAspect="1" noChangeArrowheads="1"/>
          </p:cNvPicPr>
          <p:nvPr/>
        </p:nvPicPr>
        <p:blipFill>
          <a:blip r:embed="rId4" cstate="print"/>
          <a:srcRect/>
          <a:stretch>
            <a:fillRect/>
          </a:stretch>
        </p:blipFill>
        <p:spPr bwMode="auto">
          <a:xfrm>
            <a:off x="4722813" y="4102100"/>
            <a:ext cx="285750" cy="285750"/>
          </a:xfrm>
          <a:prstGeom prst="rect">
            <a:avLst/>
          </a:prstGeom>
          <a:noFill/>
          <a:ln w="9525">
            <a:noFill/>
            <a:miter lim="800000"/>
            <a:headEnd/>
            <a:tailEnd/>
          </a:ln>
        </p:spPr>
      </p:pic>
      <p:pic>
        <p:nvPicPr>
          <p:cNvPr id="14350" name="Picture 5" descr="\\ddrsl010\internal\99_General_Area\Icon_Library\ap\48x48\plain\text.png"/>
          <p:cNvPicPr>
            <a:picLocks noChangeAspect="1" noChangeArrowheads="1"/>
          </p:cNvPicPr>
          <p:nvPr/>
        </p:nvPicPr>
        <p:blipFill>
          <a:blip r:embed="rId5" cstate="print"/>
          <a:srcRect/>
          <a:stretch>
            <a:fillRect/>
          </a:stretch>
        </p:blipFill>
        <p:spPr bwMode="auto">
          <a:xfrm>
            <a:off x="4735513" y="1392238"/>
            <a:ext cx="287337" cy="287337"/>
          </a:xfrm>
          <a:prstGeom prst="rect">
            <a:avLst/>
          </a:prstGeom>
          <a:noFill/>
          <a:ln w="9525">
            <a:noFill/>
            <a:miter lim="800000"/>
            <a:headEnd/>
            <a:tailEnd/>
          </a:ln>
        </p:spPr>
      </p:pic>
      <p:pic>
        <p:nvPicPr>
          <p:cNvPr id="14351" name="Picture 6" descr="\\ddrsl010\internal\99_General_Area\Icon_Library\op\48x48\plain\cube_molecule.png"/>
          <p:cNvPicPr>
            <a:picLocks noChangeAspect="1" noChangeArrowheads="1"/>
          </p:cNvPicPr>
          <p:nvPr/>
        </p:nvPicPr>
        <p:blipFill>
          <a:blip r:embed="rId6" cstate="print"/>
          <a:srcRect/>
          <a:stretch>
            <a:fillRect/>
          </a:stretch>
        </p:blipFill>
        <p:spPr bwMode="auto">
          <a:xfrm>
            <a:off x="182563" y="1360488"/>
            <a:ext cx="325437" cy="3254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t>(This is) Food for Thought</a:t>
            </a:r>
          </a:p>
        </p:txBody>
      </p:sp>
      <p:pic>
        <p:nvPicPr>
          <p:cNvPr id="15362" name="Picture 2" descr="C:\Program Files (x86)\Microsoft Office\MEDIA\CAGCAT10\j0195812.wmf"/>
          <p:cNvPicPr>
            <a:picLocks noChangeAspect="1" noChangeArrowheads="1"/>
          </p:cNvPicPr>
          <p:nvPr/>
        </p:nvPicPr>
        <p:blipFill>
          <a:blip r:embed="rId2" cstate="print"/>
          <a:srcRect/>
          <a:stretch>
            <a:fillRect/>
          </a:stretch>
        </p:blipFill>
        <p:spPr bwMode="auto">
          <a:xfrm>
            <a:off x="2817419" y="1843176"/>
            <a:ext cx="3874234" cy="3986124"/>
          </a:xfrm>
          <a:prstGeom prst="rect">
            <a:avLst/>
          </a:prstGeom>
          <a:noFill/>
        </p:spPr>
      </p:pic>
    </p:spTree>
    <p:extLst>
      <p:ext uri="{BB962C8B-B14F-4D97-AF65-F5344CB8AC3E}">
        <p14:creationId xmlns:p14="http://schemas.microsoft.com/office/powerpoint/2010/main" xmlns="" val="27990715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What</a:t>
            </a:r>
            <a:r>
              <a:rPr lang="de-DE" dirty="0" smtClean="0"/>
              <a:t> </a:t>
            </a:r>
            <a:r>
              <a:rPr lang="de-DE" dirty="0" err="1" smtClean="0"/>
              <a:t>are</a:t>
            </a:r>
            <a:r>
              <a:rPr lang="de-DE" dirty="0" smtClean="0"/>
              <a:t> </a:t>
            </a:r>
            <a:r>
              <a:rPr lang="de-DE" dirty="0" err="1" smtClean="0"/>
              <a:t>Semantic</a:t>
            </a:r>
            <a:r>
              <a:rPr lang="de-DE" dirty="0" smtClean="0"/>
              <a:t> Technologies?</a:t>
            </a:r>
            <a:endParaRPr lang="de-DE" dirty="0"/>
          </a:p>
        </p:txBody>
      </p:sp>
      <p:sp>
        <p:nvSpPr>
          <p:cNvPr id="3" name="Text Placeholder 2"/>
          <p:cNvSpPr>
            <a:spLocks noGrp="1"/>
          </p:cNvSpPr>
          <p:nvPr>
            <p:ph type="body" sz="quarter" idx="10"/>
          </p:nvPr>
        </p:nvSpPr>
        <p:spPr>
          <a:xfrm>
            <a:off x="324000" y="1268724"/>
            <a:ext cx="8494713" cy="5220667"/>
          </a:xfrm>
        </p:spPr>
        <p:txBody>
          <a:bodyPr/>
          <a:lstStyle/>
          <a:p>
            <a:pPr>
              <a:spcBef>
                <a:spcPts val="0"/>
              </a:spcBef>
            </a:pPr>
            <a:r>
              <a:rPr lang="en-US" sz="1600" b="0" dirty="0" smtClean="0"/>
              <a:t>In </a:t>
            </a:r>
            <a:r>
              <a:rPr lang="en-US" sz="1600" b="0" dirty="0" smtClean="0">
                <a:hlinkClick r:id="rId2" tooltip="Software"/>
              </a:rPr>
              <a:t>software</a:t>
            </a:r>
            <a:r>
              <a:rPr lang="en-US" sz="1600" b="0" dirty="0" smtClean="0"/>
              <a:t>, semantic technology encodes meanings separately from data and content files, and separately from application code.</a:t>
            </a:r>
          </a:p>
          <a:p>
            <a:pPr algn="r">
              <a:spcBef>
                <a:spcPts val="0"/>
              </a:spcBef>
            </a:pPr>
            <a:r>
              <a:rPr lang="en-US" sz="1600" b="0" dirty="0" smtClean="0"/>
              <a:t>Wikipedia</a:t>
            </a:r>
          </a:p>
          <a:p>
            <a:pPr>
              <a:spcBef>
                <a:spcPts val="0"/>
              </a:spcBef>
            </a:pPr>
            <a:endParaRPr lang="en-US" sz="1600" b="0" dirty="0" smtClean="0"/>
          </a:p>
          <a:p>
            <a:pPr>
              <a:spcBef>
                <a:spcPts val="0"/>
              </a:spcBef>
            </a:pPr>
            <a:endParaRPr lang="en-US" sz="1600" b="0" dirty="0" smtClean="0"/>
          </a:p>
          <a:p>
            <a:pPr>
              <a:spcBef>
                <a:spcPts val="0"/>
              </a:spcBef>
            </a:pPr>
            <a:r>
              <a:rPr lang="en-US" sz="1600" b="0" dirty="0" smtClean="0"/>
              <a:t>Semantic Technologies are designed to extend the capabilities of information on the Web and enterprise systems to be networked in meaningful ways. The adoption of World Wide Web Consortium (W3C) standards like XML, RDF (Resource Description Framework) and OWL (Web Ontology Language) serve as foundation technologies to advancing the adoption of semantic technologies. </a:t>
            </a:r>
          </a:p>
          <a:p>
            <a:pPr algn="r">
              <a:spcBef>
                <a:spcPts val="0"/>
              </a:spcBef>
            </a:pPr>
            <a:r>
              <a:rPr lang="en-US" sz="1600" b="0" dirty="0" smtClean="0"/>
              <a:t>Oracle</a:t>
            </a:r>
          </a:p>
          <a:p>
            <a:pPr>
              <a:spcBef>
                <a:spcPts val="0"/>
              </a:spcBef>
            </a:pPr>
            <a:endParaRPr lang="en-US" sz="1600" b="0" dirty="0" smtClean="0"/>
          </a:p>
          <a:p>
            <a:pPr>
              <a:spcBef>
                <a:spcPts val="0"/>
              </a:spcBef>
            </a:pPr>
            <a:endParaRPr lang="en-US" sz="1600" b="0" dirty="0" smtClean="0"/>
          </a:p>
          <a:p>
            <a:pPr>
              <a:spcBef>
                <a:spcPts val="0"/>
              </a:spcBef>
            </a:pPr>
            <a:r>
              <a:rPr lang="en-US" sz="1600" b="0" dirty="0" smtClean="0"/>
              <a:t>Semantic Web is a major international research effort with the goal to make web content available for intelligent knowledge processing. It draws on standard and novel techniques from various disciplines within Computer Science, including Knowledge Management, Artificial Intelligence, Databases, Internet Technology, Software Agents and Electronic Commerce. The methods and tools developed and integrated for this purpose - often called Semantic Technologies - are generic and have a very large application potential outside the domain of the Semantic Web.</a:t>
            </a:r>
          </a:p>
          <a:p>
            <a:pPr algn="r">
              <a:spcBef>
                <a:spcPts val="0"/>
              </a:spcBef>
            </a:pPr>
            <a:r>
              <a:rPr lang="en-US" sz="1600" b="0" dirty="0" smtClean="0"/>
              <a:t>AIFB</a:t>
            </a:r>
            <a:endParaRPr lang="de-DE" sz="1600" b="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gray">
          <a:xfrm>
            <a:off x="324000" y="1346200"/>
            <a:ext cx="8496000" cy="5118100"/>
          </a:xfrm>
          <a:prstGeom prst="rect">
            <a:avLst/>
          </a:prstGeom>
          <a:solidFill>
            <a:schemeClr val="bg1">
              <a:lumMod val="95000"/>
            </a:schemeClr>
          </a:solidFill>
          <a:ln w="25400">
            <a:solidFill>
              <a:schemeClr val="tx1"/>
            </a:solidFill>
          </a:ln>
        </p:spPr>
        <p:txBody>
          <a:bodyPr vert="horz" lIns="144000" tIns="144000" rIns="144000" bIns="144000" rtlCol="0">
            <a:noAutofit/>
          </a:bodyPr>
          <a:lstStyle/>
          <a:p>
            <a:pPr marL="177800" marR="0" indent="-177800" fontAlgn="auto">
              <a:lnSpc>
                <a:spcPct val="100000"/>
              </a:lnSpc>
              <a:spcBef>
                <a:spcPts val="600"/>
              </a:spcBef>
              <a:spcAft>
                <a:spcPts val="0"/>
              </a:spcAft>
              <a:buClr>
                <a:schemeClr val="accent1"/>
              </a:buClr>
              <a:buSzPct val="150000"/>
              <a:tabLst/>
              <a:defRPr/>
            </a:pPr>
            <a:r>
              <a:rPr lang="en-US" sz="1400" b="1" dirty="0" smtClean="0">
                <a:solidFill>
                  <a:srgbClr val="C00000"/>
                </a:solidFill>
                <a:latin typeface="+mn-lt"/>
              </a:rPr>
              <a:t>Business Case?</a:t>
            </a:r>
            <a:endParaRPr lang="de-DE" sz="1400" b="1" dirty="0" smtClean="0">
              <a:solidFill>
                <a:srgbClr val="C00000"/>
              </a:solidFill>
              <a:latin typeface="+mn-lt"/>
            </a:endParaRPr>
          </a:p>
        </p:txBody>
      </p:sp>
      <p:sp>
        <p:nvSpPr>
          <p:cNvPr id="10242" name="Title 1"/>
          <p:cNvSpPr>
            <a:spLocks noGrp="1"/>
          </p:cNvSpPr>
          <p:nvPr>
            <p:ph type="title"/>
          </p:nvPr>
        </p:nvSpPr>
        <p:spPr/>
        <p:txBody>
          <a:bodyPr/>
          <a:lstStyle/>
          <a:p>
            <a:pPr eaLnBrk="1" hangingPunct="1"/>
            <a:r>
              <a:rPr lang="en-US" dirty="0" smtClean="0"/>
              <a:t>What are Semantic Technologies</a:t>
            </a:r>
          </a:p>
        </p:txBody>
      </p:sp>
      <p:sp>
        <p:nvSpPr>
          <p:cNvPr id="4" name="Content Placeholder 2"/>
          <p:cNvSpPr txBox="1">
            <a:spLocks/>
          </p:cNvSpPr>
          <p:nvPr/>
        </p:nvSpPr>
        <p:spPr bwMode="gray">
          <a:xfrm>
            <a:off x="324000" y="2276798"/>
            <a:ext cx="7054700" cy="4187502"/>
          </a:xfrm>
          <a:prstGeom prst="rect">
            <a:avLst/>
          </a:prstGeom>
          <a:solidFill>
            <a:schemeClr val="bg1">
              <a:lumMod val="85000"/>
            </a:schemeClr>
          </a:solidFill>
          <a:ln w="25400">
            <a:solidFill>
              <a:schemeClr val="tx1"/>
            </a:solidFill>
          </a:ln>
        </p:spPr>
        <p:txBody>
          <a:bodyPr vert="horz" lIns="144000" tIns="144000" rIns="144000" bIns="144000" rtlCol="0">
            <a:noAutofit/>
          </a:bodyPr>
          <a:lstStyle/>
          <a:p>
            <a:pPr marL="177800" marR="0" indent="-177800" fontAlgn="auto">
              <a:lnSpc>
                <a:spcPct val="100000"/>
              </a:lnSpc>
              <a:spcBef>
                <a:spcPts val="600"/>
              </a:spcBef>
              <a:spcAft>
                <a:spcPts val="0"/>
              </a:spcAft>
              <a:buClr>
                <a:schemeClr val="accent1"/>
              </a:buClr>
              <a:buSzPct val="150000"/>
              <a:tabLst/>
              <a:defRPr/>
            </a:pPr>
            <a:r>
              <a:rPr lang="en-US" sz="1400" b="1" dirty="0" smtClean="0">
                <a:solidFill>
                  <a:srgbClr val="C00000"/>
                </a:solidFill>
                <a:latin typeface="+mn-lt"/>
              </a:rPr>
              <a:t>Enablers for Semantic Technologies</a:t>
            </a:r>
          </a:p>
          <a:p>
            <a:pPr marL="177800" marR="0" indent="-177800" fontAlgn="auto">
              <a:lnSpc>
                <a:spcPct val="100000"/>
              </a:lnSpc>
              <a:spcBef>
                <a:spcPts val="600"/>
              </a:spcBef>
              <a:spcAft>
                <a:spcPts val="0"/>
              </a:spcAft>
              <a:buClr>
                <a:schemeClr val="accent1"/>
              </a:buClr>
              <a:buSzPct val="150000"/>
              <a:tabLst/>
              <a:defRPr/>
            </a:pPr>
            <a:endParaRPr lang="en-US" sz="1400" b="1" dirty="0" smtClean="0">
              <a:latin typeface="+mn-lt"/>
            </a:endParaRPr>
          </a:p>
          <a:p>
            <a:pPr marL="177800" marR="0" indent="-177800" fontAlgn="auto">
              <a:lnSpc>
                <a:spcPct val="100000"/>
              </a:lnSpc>
              <a:spcBef>
                <a:spcPts val="600"/>
              </a:spcBef>
              <a:spcAft>
                <a:spcPts val="0"/>
              </a:spcAft>
              <a:buClr>
                <a:schemeClr val="accent1"/>
              </a:buClr>
              <a:buSzPct val="150000"/>
              <a:buFont typeface="Wingdings" pitchFamily="2" charset="2"/>
              <a:buChar char="§"/>
              <a:tabLst/>
              <a:defRPr/>
            </a:pPr>
            <a:r>
              <a:rPr lang="en-US" sz="1400" b="1" dirty="0" smtClean="0">
                <a:latin typeface="+mn-lt"/>
              </a:rPr>
              <a:t>information and meaning extraction, </a:t>
            </a:r>
            <a:endParaRPr lang="de-DE" sz="1400" b="1" dirty="0" smtClean="0">
              <a:latin typeface="+mn-lt"/>
            </a:endParaRPr>
          </a:p>
          <a:p>
            <a:pPr marL="177800" marR="0" indent="-177800" fontAlgn="auto">
              <a:lnSpc>
                <a:spcPct val="100000"/>
              </a:lnSpc>
              <a:spcBef>
                <a:spcPts val="600"/>
              </a:spcBef>
              <a:spcAft>
                <a:spcPts val="0"/>
              </a:spcAft>
              <a:buClr>
                <a:schemeClr val="accent1"/>
              </a:buClr>
              <a:buSzPct val="150000"/>
              <a:buFont typeface="Wingdings" pitchFamily="2" charset="2"/>
              <a:buChar char="§"/>
              <a:tabLst/>
              <a:defRPr/>
            </a:pPr>
            <a:r>
              <a:rPr lang="en-US" sz="1400" b="1" dirty="0" err="1" smtClean="0">
                <a:latin typeface="+mn-lt"/>
              </a:rPr>
              <a:t>autorecognition</a:t>
            </a:r>
            <a:r>
              <a:rPr lang="en-US" sz="1400" b="1" dirty="0" smtClean="0">
                <a:latin typeface="+mn-lt"/>
              </a:rPr>
              <a:t> of topics and concepts</a:t>
            </a:r>
            <a:endParaRPr lang="de-DE" sz="1400" b="1" dirty="0" smtClean="0">
              <a:latin typeface="+mn-lt"/>
            </a:endParaRPr>
          </a:p>
          <a:p>
            <a:pPr marL="177800" marR="0" indent="-177800" fontAlgn="auto">
              <a:lnSpc>
                <a:spcPct val="100000"/>
              </a:lnSpc>
              <a:spcBef>
                <a:spcPts val="600"/>
              </a:spcBef>
              <a:spcAft>
                <a:spcPts val="0"/>
              </a:spcAft>
              <a:buClr>
                <a:schemeClr val="accent1"/>
              </a:buClr>
              <a:buSzPct val="150000"/>
              <a:buFont typeface="Wingdings" pitchFamily="2" charset="2"/>
              <a:buChar char="§"/>
              <a:tabLst/>
              <a:defRPr/>
            </a:pPr>
            <a:r>
              <a:rPr lang="en-US" sz="1400" b="1" dirty="0" smtClean="0">
                <a:latin typeface="+mn-lt"/>
              </a:rPr>
              <a:t>categorization</a:t>
            </a:r>
            <a:endParaRPr lang="de-DE" sz="1400" b="1" dirty="0" smtClean="0">
              <a:latin typeface="+mn-lt"/>
            </a:endParaRPr>
          </a:p>
        </p:txBody>
      </p:sp>
      <p:sp>
        <p:nvSpPr>
          <p:cNvPr id="3" name="Content Placeholder 2"/>
          <p:cNvSpPr>
            <a:spLocks noGrp="1"/>
          </p:cNvSpPr>
          <p:nvPr>
            <p:ph type="body" sz="quarter" idx="10"/>
          </p:nvPr>
        </p:nvSpPr>
        <p:spPr>
          <a:xfrm>
            <a:off x="324000" y="3962400"/>
            <a:ext cx="5594200" cy="2501900"/>
          </a:xfrm>
          <a:solidFill>
            <a:schemeClr val="bg1">
              <a:lumMod val="75000"/>
            </a:schemeClr>
          </a:solidFill>
          <a:ln w="25400">
            <a:solidFill>
              <a:schemeClr val="tx1"/>
            </a:solidFill>
          </a:ln>
        </p:spPr>
        <p:txBody>
          <a:bodyPr lIns="144000" tIns="144000" rIns="144000" bIns="144000">
            <a:noAutofit/>
          </a:bodyPr>
          <a:lstStyle/>
          <a:p>
            <a:pPr marL="177800" lvl="0" indent="-177800">
              <a:spcBef>
                <a:spcPts val="600"/>
              </a:spcBef>
              <a:buSzPct val="150000"/>
            </a:pPr>
            <a:r>
              <a:rPr lang="en-US" sz="1400" dirty="0" smtClean="0">
                <a:solidFill>
                  <a:srgbClr val="C00000"/>
                </a:solidFill>
              </a:rPr>
              <a:t>Core Semantic Technologies</a:t>
            </a:r>
          </a:p>
          <a:p>
            <a:pPr marL="177800" lvl="0" indent="-177800">
              <a:spcBef>
                <a:spcPts val="600"/>
              </a:spcBef>
              <a:buSzPct val="150000"/>
            </a:pPr>
            <a:endParaRPr lang="en-US" sz="1400" dirty="0" smtClean="0"/>
          </a:p>
          <a:p>
            <a:pPr marL="177800" lvl="0" indent="-177800">
              <a:spcBef>
                <a:spcPts val="600"/>
              </a:spcBef>
              <a:buSzPct val="150000"/>
              <a:buFont typeface="Wingdings" pitchFamily="2" charset="2"/>
              <a:buChar char="§"/>
            </a:pPr>
            <a:r>
              <a:rPr lang="en-US" sz="1400" dirty="0" smtClean="0"/>
              <a:t>Ontology languages</a:t>
            </a:r>
            <a:r>
              <a:rPr lang="en-US" sz="1400" b="0" dirty="0" smtClean="0"/>
              <a:t>, like RDFS, OWL, or </a:t>
            </a:r>
            <a:r>
              <a:rPr lang="en-US" sz="1400" b="0" dirty="0" err="1" smtClean="0"/>
              <a:t>FLogic</a:t>
            </a:r>
            <a:endParaRPr lang="de-DE" sz="1400" b="0" dirty="0" smtClean="0"/>
          </a:p>
          <a:p>
            <a:pPr marL="177800" lvl="0" indent="-177800">
              <a:spcBef>
                <a:spcPts val="600"/>
              </a:spcBef>
              <a:buSzPct val="150000"/>
              <a:buFont typeface="Wingdings" pitchFamily="2" charset="2"/>
              <a:buChar char="§"/>
            </a:pPr>
            <a:r>
              <a:rPr lang="en-US" sz="1400" dirty="0" smtClean="0"/>
              <a:t>Ontology Editors</a:t>
            </a:r>
            <a:r>
              <a:rPr lang="en-US" sz="1400" b="0" dirty="0" smtClean="0"/>
              <a:t>, like Protégé or </a:t>
            </a:r>
            <a:r>
              <a:rPr lang="en-US" sz="1400" b="0" dirty="0" err="1" smtClean="0"/>
              <a:t>OntoStudio</a:t>
            </a:r>
            <a:endParaRPr lang="de-DE" sz="1400" b="0" dirty="0" smtClean="0"/>
          </a:p>
          <a:p>
            <a:pPr marL="177800" lvl="0" indent="-177800">
              <a:spcBef>
                <a:spcPts val="600"/>
              </a:spcBef>
              <a:buSzPct val="150000"/>
              <a:buFont typeface="Wingdings" pitchFamily="2" charset="2"/>
              <a:buChar char="§"/>
            </a:pPr>
            <a:r>
              <a:rPr lang="en-US" sz="1400" dirty="0" smtClean="0"/>
              <a:t>Triple stores and semantic repositories</a:t>
            </a:r>
            <a:r>
              <a:rPr lang="en-US" sz="1400" b="0" dirty="0" smtClean="0"/>
              <a:t>, like OWLIM</a:t>
            </a:r>
            <a:endParaRPr lang="de-DE" sz="1400" b="0" dirty="0" smtClean="0"/>
          </a:p>
          <a:p>
            <a:pPr marL="177800" lvl="0" indent="-177800">
              <a:spcBef>
                <a:spcPts val="600"/>
              </a:spcBef>
              <a:buSzPct val="150000"/>
              <a:buFont typeface="Wingdings" pitchFamily="2" charset="2"/>
              <a:buChar char="§"/>
            </a:pPr>
            <a:r>
              <a:rPr lang="en-US" sz="1400" dirty="0" smtClean="0"/>
              <a:t>Semantic Middleware</a:t>
            </a:r>
            <a:r>
              <a:rPr lang="en-US" sz="1400" b="0" dirty="0" smtClean="0"/>
              <a:t>, like </a:t>
            </a:r>
            <a:r>
              <a:rPr lang="en-US" sz="1400" b="0" dirty="0" err="1" smtClean="0"/>
              <a:t>OntoBroker</a:t>
            </a:r>
            <a:endParaRPr lang="de-DE" sz="1400" b="0" dirty="0" smtClean="0"/>
          </a:p>
          <a:p>
            <a:pPr marL="177800" lvl="0" indent="-177800">
              <a:spcBef>
                <a:spcPts val="600"/>
              </a:spcBef>
              <a:buSzPct val="150000"/>
              <a:buFont typeface="Wingdings" pitchFamily="2" charset="2"/>
              <a:buChar char="§"/>
            </a:pPr>
            <a:r>
              <a:rPr lang="en-US" sz="1400" dirty="0" smtClean="0"/>
              <a:t>Semantic Frameworks</a:t>
            </a:r>
            <a:r>
              <a:rPr lang="en-US" sz="1400" b="0" dirty="0" smtClean="0"/>
              <a:t>, like Sesame</a:t>
            </a:r>
            <a:endParaRPr lang="de-DE" sz="1400" b="0" dirty="0" smtClean="0"/>
          </a:p>
          <a:p>
            <a:pPr marL="177800" lvl="0" indent="-177800">
              <a:spcBef>
                <a:spcPts val="600"/>
              </a:spcBef>
              <a:buSzPct val="150000"/>
              <a:buFont typeface="Wingdings" pitchFamily="2" charset="2"/>
              <a:buChar char="§"/>
            </a:pPr>
            <a:r>
              <a:rPr lang="en-US" sz="1400" dirty="0" err="1" smtClean="0"/>
              <a:t>Reasoners</a:t>
            </a:r>
            <a:r>
              <a:rPr lang="en-US" sz="1400" b="0" dirty="0" smtClean="0"/>
              <a:t>, like pellet</a:t>
            </a:r>
            <a:endParaRPr lang="de-DE" sz="1400" dirty="0"/>
          </a:p>
        </p:txBody>
      </p:sp>
    </p:spTree>
    <p:extLst>
      <p:ext uri="{BB962C8B-B14F-4D97-AF65-F5344CB8AC3E}">
        <p14:creationId xmlns:p14="http://schemas.microsoft.com/office/powerpoint/2010/main" xmlns="" val="130862428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SAP_2011_v1.0</Template>
  <TotalTime>0</TotalTime>
  <Words>1726</Words>
  <Application>Microsoft Office PowerPoint</Application>
  <PresentationFormat>On-screen Show (4:3)</PresentationFormat>
  <Paragraphs>261</Paragraphs>
  <Slides>27</Slides>
  <Notes>21</Notes>
  <HiddenSlides>3</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SAP_2011_v1.0</vt:lpstr>
      <vt:lpstr>Semantic Technologies for Enterprises </vt:lpstr>
      <vt:lpstr>Introduction</vt:lpstr>
      <vt:lpstr>Slide 3</vt:lpstr>
      <vt:lpstr>Aletheia in a Nutshell</vt:lpstr>
      <vt:lpstr>Prototype Architecture &amp; Technologies</vt:lpstr>
      <vt:lpstr>Semantic Technologies Used in Aletheia</vt:lpstr>
      <vt:lpstr>(This is) Food for Thought</vt:lpstr>
      <vt:lpstr>What are Semantic Technologies?</vt:lpstr>
      <vt:lpstr>What are Semantic Technologies</vt:lpstr>
      <vt:lpstr>Semantic Web vs. Semantic Enterprise (simplified view) </vt:lpstr>
      <vt:lpstr>Slide 11</vt:lpstr>
      <vt:lpstr>Benefit #1: Data Integration and Federation </vt:lpstr>
      <vt:lpstr>Benefit #2: Agile Schema Development</vt:lpstr>
      <vt:lpstr>Benefit #3: Semantic Search Capabilities</vt:lpstr>
      <vt:lpstr>Benefit #3: Semantic Search Capabilities</vt:lpstr>
      <vt:lpstr>Slide 16</vt:lpstr>
      <vt:lpstr>Cost #1: Technical Challenges </vt:lpstr>
      <vt:lpstr>Cost #2: Modelling Challenges </vt:lpstr>
      <vt:lpstr>Cost #3: Measuring Challenges </vt:lpstr>
      <vt:lpstr>Cost #4: Educational Challenges </vt:lpstr>
      <vt:lpstr>Cost #4: Educational Challenges </vt:lpstr>
      <vt:lpstr>Slide 22</vt:lpstr>
      <vt:lpstr>Buy-In for ICCS? </vt:lpstr>
      <vt:lpstr>Questions?</vt:lpstr>
      <vt:lpstr>Thank You!</vt:lpstr>
      <vt:lpstr>Slide 26</vt:lpstr>
      <vt:lpstr>Cost #4: Educational Challenges </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d019534</dc:creator>
  <cp:lastModifiedBy>Frithjof Dau</cp:lastModifiedBy>
  <cp:revision>45</cp:revision>
  <dcterms:created xsi:type="dcterms:W3CDTF">2011-01-18T10:17:19Z</dcterms:created>
  <dcterms:modified xsi:type="dcterms:W3CDTF">2011-07-21T12:03:33Z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-841159755</vt:i4>
  </property>
  <property fmtid="{D5CDD505-2E9C-101B-9397-08002B2CF9AE}" pid="3" name="_NewReviewCycle">
    <vt:lpwstr/>
  </property>
  <property fmtid="{D5CDD505-2E9C-101B-9397-08002B2CF9AE}" pid="4" name="_EmailSubject">
    <vt:lpwstr>Feedback testversion Presentation Wizard 4.3</vt:lpwstr>
  </property>
  <property fmtid="{D5CDD505-2E9C-101B-9397-08002B2CF9AE}" pid="5" name="_AuthorEmail">
    <vt:lpwstr>anette.sandmann@sap.com</vt:lpwstr>
  </property>
  <property fmtid="{D5CDD505-2E9C-101B-9397-08002B2CF9AE}" pid="6" name="_AuthorEmailDisplayName">
    <vt:lpwstr>Sandmann, Anette</vt:lpwstr>
  </property>
</Properties>
</file>